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7" r:id="rId3"/>
    <p:sldId id="268" r:id="rId4"/>
    <p:sldId id="269" r:id="rId5"/>
    <p:sldId id="257" r:id="rId6"/>
    <p:sldId id="264" r:id="rId7"/>
    <p:sldId id="258" r:id="rId8"/>
    <p:sldId id="263" r:id="rId9"/>
    <p:sldId id="259" r:id="rId10"/>
    <p:sldId id="260" r:id="rId11"/>
    <p:sldId id="270" r:id="rId12"/>
    <p:sldId id="272" r:id="rId13"/>
    <p:sldId id="271" r:id="rId14"/>
    <p:sldId id="273" r:id="rId15"/>
    <p:sldId id="261"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3D69B"/>
    <a:srgbClr val="517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88" autoAdjust="0"/>
  </p:normalViewPr>
  <p:slideViewPr>
    <p:cSldViewPr>
      <p:cViewPr varScale="1">
        <p:scale>
          <a:sx n="65" d="100"/>
          <a:sy n="65" d="100"/>
        </p:scale>
        <p:origin x="-20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D910A-38EC-4B40-BC98-7E7327B70472}" type="datetimeFigureOut">
              <a:rPr lang="en-US" smtClean="0"/>
              <a:pPr/>
              <a:t>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9494E8-DE9F-4677-8A07-720F45A7DD2B}" type="slidenum">
              <a:rPr lang="en-US" smtClean="0"/>
              <a:pPr/>
              <a:t>‹#›</a:t>
            </a:fld>
            <a:endParaRPr lang="en-US"/>
          </a:p>
        </p:txBody>
      </p:sp>
    </p:spTree>
    <p:extLst>
      <p:ext uri="{BB962C8B-B14F-4D97-AF65-F5344CB8AC3E}">
        <p14:creationId xmlns:p14="http://schemas.microsoft.com/office/powerpoint/2010/main" val="184510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This</a:t>
            </a:r>
            <a:r>
              <a:rPr lang="en-US" sz="1100" baseline="0" dirty="0" smtClean="0"/>
              <a:t> presentation is about the management of weeds.</a:t>
            </a:r>
            <a:endParaRPr lang="en-US" sz="1100" dirty="0"/>
          </a:p>
        </p:txBody>
      </p:sp>
      <p:sp>
        <p:nvSpPr>
          <p:cNvPr id="4" name="Slide Number Placeholder 3"/>
          <p:cNvSpPr>
            <a:spLocks noGrp="1"/>
          </p:cNvSpPr>
          <p:nvPr>
            <p:ph type="sldNum" sz="quarter" idx="10"/>
          </p:nvPr>
        </p:nvSpPr>
        <p:spPr/>
        <p:txBody>
          <a:bodyPr/>
          <a:lstStyle/>
          <a:p>
            <a:fld id="{839494E8-DE9F-4677-8A07-720F45A7DD2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0" kern="1200" baseline="0" dirty="0" smtClean="0">
                <a:solidFill>
                  <a:schemeClr val="tx1"/>
                </a:solidFill>
                <a:latin typeface="+mn-lt"/>
                <a:ea typeface="+mn-ea"/>
                <a:cs typeface="+mn-cs"/>
              </a:rPr>
              <a:t>It is important to select herbicides based on the weeds present in a field.</a:t>
            </a:r>
            <a:endParaRPr lang="en-US" sz="1100" b="0" dirty="0" smtClean="0"/>
          </a:p>
          <a:p>
            <a:pPr>
              <a:defRPr/>
            </a:pPr>
            <a:endParaRPr lang="en-US" sz="1100" dirty="0" smtClean="0"/>
          </a:p>
          <a:p>
            <a:pPr>
              <a:defRPr/>
            </a:pPr>
            <a:r>
              <a:rPr lang="en-US" sz="1100" dirty="0" smtClean="0"/>
              <a:t>Chemical </a:t>
            </a:r>
            <a:r>
              <a:rPr lang="en-US" sz="1100" dirty="0"/>
              <a:t>weed control involves the use of herbicides to suppress or kill weeds. There are many different herbicides available and some knowledge about how particular herbicides work is necessary before applying herbicides. Herbicide rate and application timing are always important factors to consider when using herbicides.</a:t>
            </a:r>
          </a:p>
          <a:p>
            <a:pPr>
              <a:defRPr/>
            </a:pPr>
            <a:endParaRPr lang="en-US" sz="1100" dirty="0"/>
          </a:p>
          <a:p>
            <a:pPr>
              <a:defRPr/>
            </a:pPr>
            <a:r>
              <a:rPr lang="en-US" sz="1100" dirty="0"/>
              <a:t>Selective herbicides will control certain plant species and leave others (the crop) relatively unharmed.  </a:t>
            </a:r>
          </a:p>
          <a:p>
            <a:pPr>
              <a:defRPr/>
            </a:pPr>
            <a:endParaRPr lang="en-US" sz="1100" dirty="0"/>
          </a:p>
          <a:p>
            <a:pPr>
              <a:defRPr/>
            </a:pPr>
            <a:r>
              <a:rPr lang="en-US" sz="1100" dirty="0"/>
              <a:t>Nonselective herbicides will typically control all vegetation contacted by the herbicide application. A burn-down treatment </a:t>
            </a:r>
            <a:r>
              <a:rPr lang="en-US" sz="1100" dirty="0" smtClean="0"/>
              <a:t>that is used to control all vegetation prior to crop emergence is </a:t>
            </a:r>
            <a:r>
              <a:rPr lang="en-US" sz="1100" dirty="0"/>
              <a:t>an example </a:t>
            </a:r>
            <a:r>
              <a:rPr lang="en-US" sz="1100" dirty="0" smtClean="0"/>
              <a:t>of nonselective </a:t>
            </a:r>
            <a:r>
              <a:rPr lang="en-US" sz="1100" dirty="0"/>
              <a:t>herbicide </a:t>
            </a:r>
            <a:r>
              <a:rPr lang="en-US" sz="1100" dirty="0" smtClean="0"/>
              <a:t>use. </a:t>
            </a:r>
            <a:endParaRPr lang="en-US" sz="1100" dirty="0"/>
          </a:p>
        </p:txBody>
      </p:sp>
      <p:sp>
        <p:nvSpPr>
          <p:cNvPr id="58371" name="Slide Number Placeholder 3"/>
          <p:cNvSpPr>
            <a:spLocks noGrp="1"/>
          </p:cNvSpPr>
          <p:nvPr>
            <p:ph type="sldNum" sz="quarter" idx="5"/>
          </p:nvPr>
        </p:nvSpPr>
        <p:spPr>
          <a:noFill/>
        </p:spPr>
        <p:txBody>
          <a:bodyPr/>
          <a:lstStyle/>
          <a:p>
            <a:fld id="{4257ADEA-33BD-4343-86B3-253F2554972F}" type="slidenum">
              <a:rPr lang="en-US">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dirty="0" smtClean="0"/>
              <a:t>Herbicide applications are made at different times depending on the herbicide, crop, and weeds present and crop and weed growth stages.</a:t>
            </a:r>
            <a:r>
              <a:rPr lang="en-US" sz="1100" baseline="0" dirty="0" smtClean="0"/>
              <a:t> </a:t>
            </a:r>
            <a:r>
              <a:rPr lang="en-US" sz="1100" kern="1200" baseline="0" dirty="0" smtClean="0">
                <a:solidFill>
                  <a:schemeClr val="tx1"/>
                </a:solidFill>
                <a:latin typeface="+mn-lt"/>
                <a:ea typeface="+mn-ea"/>
                <a:cs typeface="+mn-cs"/>
              </a:rPr>
              <a:t>Herbicide programs typically include soil-applied (e.g., </a:t>
            </a:r>
            <a:r>
              <a:rPr lang="en-US" sz="1100" kern="1200" baseline="0" dirty="0" err="1" smtClean="0">
                <a:solidFill>
                  <a:schemeClr val="tx1"/>
                </a:solidFill>
                <a:latin typeface="+mn-lt"/>
                <a:ea typeface="+mn-ea"/>
                <a:cs typeface="+mn-cs"/>
              </a:rPr>
              <a:t>preemergence</a:t>
            </a:r>
            <a:r>
              <a:rPr lang="en-US" sz="1100" kern="1200" baseline="0" dirty="0" smtClean="0">
                <a:solidFill>
                  <a:schemeClr val="tx1"/>
                </a:solidFill>
                <a:latin typeface="+mn-lt"/>
                <a:ea typeface="+mn-ea"/>
                <a:cs typeface="+mn-cs"/>
              </a:rPr>
              <a:t>) and </a:t>
            </a:r>
            <a:r>
              <a:rPr lang="en-US" sz="1100" kern="1200" baseline="0" dirty="0" err="1" smtClean="0">
                <a:solidFill>
                  <a:schemeClr val="tx1"/>
                </a:solidFill>
                <a:latin typeface="+mn-lt"/>
                <a:ea typeface="+mn-ea"/>
                <a:cs typeface="+mn-cs"/>
              </a:rPr>
              <a:t>postemergence</a:t>
            </a:r>
            <a:r>
              <a:rPr lang="en-US" sz="1100" kern="1200" baseline="0" dirty="0" smtClean="0">
                <a:solidFill>
                  <a:schemeClr val="tx1"/>
                </a:solidFill>
                <a:latin typeface="+mn-lt"/>
                <a:ea typeface="+mn-ea"/>
                <a:cs typeface="+mn-cs"/>
              </a:rPr>
              <a:t> products. Soil-applied herbicides control weeds as seeds germinate, reducing early-season weed competition and protecting yield potential. They also provide residual activity and greater flexibility in timing of </a:t>
            </a:r>
            <a:r>
              <a:rPr lang="en-US" sz="1100" kern="1200" baseline="0" dirty="0" err="1" smtClean="0">
                <a:solidFill>
                  <a:schemeClr val="tx1"/>
                </a:solidFill>
                <a:latin typeface="+mn-lt"/>
                <a:ea typeface="+mn-ea"/>
                <a:cs typeface="+mn-cs"/>
              </a:rPr>
              <a:t>postemergence</a:t>
            </a:r>
            <a:r>
              <a:rPr lang="en-US" sz="1100" kern="1200" baseline="0" dirty="0" smtClean="0">
                <a:solidFill>
                  <a:schemeClr val="tx1"/>
                </a:solidFill>
                <a:latin typeface="+mn-lt"/>
                <a:ea typeface="+mn-ea"/>
                <a:cs typeface="+mn-cs"/>
              </a:rPr>
              <a:t> herbicides. </a:t>
            </a:r>
          </a:p>
          <a:p>
            <a:endParaRPr lang="en-US" sz="1100" kern="1200" baseline="0" dirty="0" smtClean="0">
              <a:solidFill>
                <a:schemeClr val="tx1"/>
              </a:solidFill>
              <a:latin typeface="+mn-lt"/>
              <a:ea typeface="+mn-ea"/>
              <a:cs typeface="+mn-cs"/>
            </a:endParaRPr>
          </a:p>
          <a:p>
            <a:r>
              <a:rPr lang="en-US" sz="1100" b="1" kern="1200" baseline="0" dirty="0" smtClean="0">
                <a:solidFill>
                  <a:schemeClr val="tx1"/>
                </a:solidFill>
                <a:latin typeface="+mn-lt"/>
                <a:ea typeface="+mn-ea"/>
                <a:cs typeface="+mn-cs"/>
              </a:rPr>
              <a:t>Soil-applied herbicide application factors</a:t>
            </a:r>
          </a:p>
          <a:p>
            <a:r>
              <a:rPr lang="en-US" sz="1100" kern="1200" baseline="0" dirty="0" smtClean="0">
                <a:solidFill>
                  <a:schemeClr val="tx1"/>
                </a:solidFill>
                <a:latin typeface="+mn-lt"/>
                <a:ea typeface="+mn-ea"/>
                <a:cs typeface="+mn-cs"/>
              </a:rPr>
              <a:t>Factors particularly important to consider for soil-applied products include soil type, environmental impacts such as leaching or runoff potential, and possible interactions with insecticides or other herbicides. Rates should be based on soil type, target weeds, and objectives of the application</a:t>
            </a:r>
          </a:p>
          <a:p>
            <a:r>
              <a:rPr lang="en-US" sz="1100" kern="1200" baseline="0" dirty="0" smtClean="0">
                <a:solidFill>
                  <a:schemeClr val="tx1"/>
                </a:solidFill>
                <a:latin typeface="+mn-lt"/>
                <a:ea typeface="+mn-ea"/>
                <a:cs typeface="+mn-cs"/>
              </a:rPr>
              <a:t>(full-season weed control versus set up for planned </a:t>
            </a:r>
            <a:r>
              <a:rPr lang="en-US" sz="1100" kern="1200" baseline="0" dirty="0" err="1" smtClean="0">
                <a:solidFill>
                  <a:schemeClr val="tx1"/>
                </a:solidFill>
                <a:latin typeface="+mn-lt"/>
                <a:ea typeface="+mn-ea"/>
                <a:cs typeface="+mn-cs"/>
              </a:rPr>
              <a:t>postemergence</a:t>
            </a:r>
            <a:r>
              <a:rPr lang="en-US" sz="1100" kern="1200" baseline="0" dirty="0" smtClean="0">
                <a:solidFill>
                  <a:schemeClr val="tx1"/>
                </a:solidFill>
                <a:latin typeface="+mn-lt"/>
                <a:ea typeface="+mn-ea"/>
                <a:cs typeface="+mn-cs"/>
              </a:rPr>
              <a:t> herbicide).</a:t>
            </a:r>
          </a:p>
        </p:txBody>
      </p:sp>
      <p:sp>
        <p:nvSpPr>
          <p:cNvPr id="56323" name="Slide Number Placeholder 3"/>
          <p:cNvSpPr>
            <a:spLocks noGrp="1"/>
          </p:cNvSpPr>
          <p:nvPr>
            <p:ph type="sldNum" sz="quarter" idx="5"/>
          </p:nvPr>
        </p:nvSpPr>
        <p:spPr>
          <a:noFill/>
        </p:spPr>
        <p:txBody>
          <a:bodyPr/>
          <a:lstStyle/>
          <a:p>
            <a:fld id="{44F53F1A-75B7-4C7D-9EC2-0501DEA88A33}" type="slidenum">
              <a:rPr lang="en-US">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kern="1200" baseline="0" dirty="0" err="1" smtClean="0">
                <a:solidFill>
                  <a:schemeClr val="tx1"/>
                </a:solidFill>
                <a:latin typeface="+mn-lt"/>
                <a:ea typeface="+mn-ea"/>
                <a:cs typeface="+mn-cs"/>
              </a:rPr>
              <a:t>Postemergence</a:t>
            </a:r>
            <a:r>
              <a:rPr lang="en-US" sz="1100" kern="1200" baseline="0" dirty="0" smtClean="0">
                <a:solidFill>
                  <a:schemeClr val="tx1"/>
                </a:solidFill>
                <a:latin typeface="+mn-lt"/>
                <a:ea typeface="+mn-ea"/>
                <a:cs typeface="+mn-cs"/>
              </a:rPr>
              <a:t> herbicide applications target weed species not controlled by soil applications. Some </a:t>
            </a:r>
            <a:r>
              <a:rPr lang="en-US" sz="1100" kern="1200" baseline="0" dirty="0" err="1" smtClean="0">
                <a:solidFill>
                  <a:schemeClr val="tx1"/>
                </a:solidFill>
                <a:latin typeface="+mn-lt"/>
                <a:ea typeface="+mn-ea"/>
                <a:cs typeface="+mn-cs"/>
              </a:rPr>
              <a:t>postemergence</a:t>
            </a:r>
            <a:r>
              <a:rPr lang="en-US" sz="1100" kern="1200" baseline="0" dirty="0" smtClean="0">
                <a:solidFill>
                  <a:schemeClr val="tx1"/>
                </a:solidFill>
                <a:latin typeface="+mn-lt"/>
                <a:ea typeface="+mn-ea"/>
                <a:cs typeface="+mn-cs"/>
              </a:rPr>
              <a:t> herbicides only control weeds emerged at the time of application. Others control emerged weeds and provide residual activity against later emerging weeds.</a:t>
            </a:r>
          </a:p>
          <a:p>
            <a:endParaRPr lang="en-US" sz="1100" kern="1200" baseline="0" dirty="0" smtClean="0">
              <a:solidFill>
                <a:schemeClr val="tx1"/>
              </a:solidFill>
              <a:latin typeface="+mn-lt"/>
              <a:ea typeface="+mn-ea"/>
              <a:cs typeface="+mn-cs"/>
            </a:endParaRPr>
          </a:p>
          <a:p>
            <a:r>
              <a:rPr lang="en-US" sz="1100" b="1" kern="1200" baseline="0" dirty="0" err="1" smtClean="0">
                <a:solidFill>
                  <a:schemeClr val="tx1"/>
                </a:solidFill>
                <a:latin typeface="+mn-lt"/>
                <a:ea typeface="+mn-ea"/>
                <a:cs typeface="+mn-cs"/>
              </a:rPr>
              <a:t>Postemergence</a:t>
            </a:r>
            <a:r>
              <a:rPr lang="en-US" sz="1100" b="1" kern="1200" baseline="0" dirty="0" smtClean="0">
                <a:solidFill>
                  <a:schemeClr val="tx1"/>
                </a:solidFill>
                <a:latin typeface="+mn-lt"/>
                <a:ea typeface="+mn-ea"/>
                <a:cs typeface="+mn-cs"/>
              </a:rPr>
              <a:t> herbicide application timing factors</a:t>
            </a:r>
          </a:p>
          <a:p>
            <a:r>
              <a:rPr lang="en-US" sz="1100" kern="1200" baseline="0" dirty="0" smtClean="0">
                <a:solidFill>
                  <a:schemeClr val="tx1"/>
                </a:solidFill>
                <a:latin typeface="+mn-lt"/>
                <a:ea typeface="+mn-ea"/>
                <a:cs typeface="+mn-cs"/>
              </a:rPr>
              <a:t>Field scouting is particularly important when selecting </a:t>
            </a:r>
            <a:r>
              <a:rPr lang="en-US" sz="1100" kern="1200" baseline="0" dirty="0" err="1" smtClean="0">
                <a:solidFill>
                  <a:schemeClr val="tx1"/>
                </a:solidFill>
                <a:latin typeface="+mn-lt"/>
                <a:ea typeface="+mn-ea"/>
                <a:cs typeface="+mn-cs"/>
              </a:rPr>
              <a:t>postemergence</a:t>
            </a:r>
            <a:r>
              <a:rPr lang="en-US" sz="1100" kern="1200" baseline="0" dirty="0" smtClean="0">
                <a:solidFill>
                  <a:schemeClr val="tx1"/>
                </a:solidFill>
                <a:latin typeface="+mn-lt"/>
                <a:ea typeface="+mn-ea"/>
                <a:cs typeface="+mn-cs"/>
              </a:rPr>
              <a:t> herbicides. Fields should be scouted frequently following crop emergence to determine the need and appropriate timing of </a:t>
            </a:r>
            <a:r>
              <a:rPr lang="en-US" sz="1100" kern="1200" baseline="0" dirty="0" err="1" smtClean="0">
                <a:solidFill>
                  <a:schemeClr val="tx1"/>
                </a:solidFill>
                <a:latin typeface="+mn-lt"/>
                <a:ea typeface="+mn-ea"/>
                <a:cs typeface="+mn-cs"/>
              </a:rPr>
              <a:t>postemergence</a:t>
            </a:r>
            <a:r>
              <a:rPr lang="en-US" sz="1100" kern="1200" baseline="0" dirty="0" smtClean="0">
                <a:solidFill>
                  <a:schemeClr val="tx1"/>
                </a:solidFill>
                <a:latin typeface="+mn-lt"/>
                <a:ea typeface="+mn-ea"/>
                <a:cs typeface="+mn-cs"/>
              </a:rPr>
              <a:t> weed control. Weed species, density, and growth rates are critical factors influencing how long weeds can compete with the crop before yields are reduced. Treat fields with heavy infestations as soon as possible after weeds emerge.</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The initial growth of weeds is relatively slow, but their growth rate increases rapidly as time progresses. Weeds as small as two inches tall can reduce crop yields if present at high densities. Crop yield loss per day increases due to increasing competition of larger weeds.</a:t>
            </a:r>
          </a:p>
          <a:p>
            <a:endParaRPr lang="en-US" sz="1200" kern="1200" baseline="0" dirty="0" smtClean="0">
              <a:solidFill>
                <a:schemeClr val="tx1"/>
              </a:solidFill>
              <a:latin typeface="+mn-lt"/>
              <a:ea typeface="+mn-ea"/>
              <a:cs typeface="+mn-cs"/>
            </a:endParaRPr>
          </a:p>
        </p:txBody>
      </p:sp>
      <p:sp>
        <p:nvSpPr>
          <p:cNvPr id="56323" name="Slide Number Placeholder 3"/>
          <p:cNvSpPr>
            <a:spLocks noGrp="1"/>
          </p:cNvSpPr>
          <p:nvPr>
            <p:ph type="sldNum" sz="quarter" idx="5"/>
          </p:nvPr>
        </p:nvSpPr>
        <p:spPr>
          <a:noFill/>
        </p:spPr>
        <p:txBody>
          <a:bodyPr/>
          <a:lstStyle/>
          <a:p>
            <a:fld id="{44F53F1A-75B7-4C7D-9EC2-0501DEA88A33}" type="slidenum">
              <a:rPr lang="en-US">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kern="1200" baseline="0" dirty="0" smtClean="0">
                <a:solidFill>
                  <a:schemeClr val="tx1"/>
                </a:solidFill>
                <a:latin typeface="+mn-lt"/>
                <a:ea typeface="+mn-ea"/>
                <a:cs typeface="+mn-cs"/>
              </a:rPr>
              <a:t>A well designed weed management plan involves field scouting and protects crops from weed competition, prevents weed populations</a:t>
            </a:r>
          </a:p>
          <a:p>
            <a:r>
              <a:rPr lang="en-US" sz="1100" kern="1200" baseline="0" dirty="0" smtClean="0">
                <a:solidFill>
                  <a:schemeClr val="tx1"/>
                </a:solidFill>
                <a:latin typeface="+mn-lt"/>
                <a:ea typeface="+mn-ea"/>
                <a:cs typeface="+mn-cs"/>
              </a:rPr>
              <a:t>from increasing over time, minimizes herbicide injury, and delays or prevents herbicide resistant weed development.</a:t>
            </a:r>
          </a:p>
          <a:p>
            <a:pPr>
              <a:buFont typeface="Arial" pitchFamily="34" charset="0"/>
              <a:buNone/>
            </a:pPr>
            <a:endParaRPr lang="en-US" sz="1100" kern="1200" baseline="0" dirty="0" smtClean="0">
              <a:solidFill>
                <a:schemeClr val="tx1"/>
              </a:solidFill>
              <a:latin typeface="+mn-lt"/>
              <a:ea typeface="+mn-ea"/>
              <a:cs typeface="+mn-cs"/>
            </a:endParaRPr>
          </a:p>
          <a:p>
            <a:pPr>
              <a:buFont typeface="Arial" pitchFamily="34" charset="0"/>
              <a:buNone/>
            </a:pPr>
            <a:r>
              <a:rPr lang="en-US" sz="1100" b="1" kern="1200" baseline="0" dirty="0" smtClean="0">
                <a:solidFill>
                  <a:schemeClr val="tx1"/>
                </a:solidFill>
                <a:latin typeface="+mn-lt"/>
                <a:ea typeface="+mn-ea"/>
                <a:cs typeface="+mn-cs"/>
              </a:rPr>
              <a:t>Considerations from the previous year</a:t>
            </a:r>
          </a:p>
          <a:p>
            <a:pPr>
              <a:buFont typeface="Arial" pitchFamily="34" charset="0"/>
              <a:buChar char="•"/>
            </a:pPr>
            <a:r>
              <a:rPr lang="en-US" sz="1100" kern="1200" baseline="0" dirty="0" smtClean="0">
                <a:solidFill>
                  <a:schemeClr val="tx1"/>
                </a:solidFill>
                <a:latin typeface="+mn-lt"/>
                <a:ea typeface="+mn-ea"/>
                <a:cs typeface="+mn-cs"/>
              </a:rPr>
              <a:t> Weed escapes or problems the previous year  </a:t>
            </a:r>
          </a:p>
          <a:p>
            <a:pPr>
              <a:buFont typeface="Arial" pitchFamily="34" charset="0"/>
              <a:buChar char="•"/>
            </a:pPr>
            <a:r>
              <a:rPr lang="en-US" sz="1100" kern="1200" baseline="0" dirty="0" smtClean="0">
                <a:solidFill>
                  <a:schemeClr val="tx1"/>
                </a:solidFill>
                <a:latin typeface="+mn-lt"/>
                <a:ea typeface="+mn-ea"/>
                <a:cs typeface="+mn-cs"/>
              </a:rPr>
              <a:t> Environmental conditions the previous year, including conditions favorable for herbicide carryover</a:t>
            </a:r>
          </a:p>
          <a:p>
            <a:pPr>
              <a:buFont typeface="Arial" pitchFamily="34" charset="0"/>
              <a:buChar char="•"/>
            </a:pPr>
            <a:r>
              <a:rPr lang="en-US" sz="1100" kern="1200" baseline="0" dirty="0" smtClean="0">
                <a:solidFill>
                  <a:schemeClr val="tx1"/>
                </a:solidFill>
                <a:latin typeface="+mn-lt"/>
                <a:ea typeface="+mn-ea"/>
                <a:cs typeface="+mn-cs"/>
              </a:rPr>
              <a:t> Herbicide tolerant crops used the previous year</a:t>
            </a:r>
          </a:p>
          <a:p>
            <a:pPr>
              <a:buFont typeface="Arial" pitchFamily="34" charset="0"/>
              <a:buNone/>
            </a:pPr>
            <a:endParaRPr lang="en-US" sz="1000" dirty="0"/>
          </a:p>
        </p:txBody>
      </p:sp>
      <p:sp>
        <p:nvSpPr>
          <p:cNvPr id="56323" name="Slide Number Placeholder 3"/>
          <p:cNvSpPr>
            <a:spLocks noGrp="1"/>
          </p:cNvSpPr>
          <p:nvPr>
            <p:ph type="sldNum" sz="quarter" idx="5"/>
          </p:nvPr>
        </p:nvSpPr>
        <p:spPr>
          <a:noFill/>
        </p:spPr>
        <p:txBody>
          <a:bodyPr/>
          <a:lstStyle/>
          <a:p>
            <a:fld id="{44F53F1A-75B7-4C7D-9EC2-0501DEA88A33}" type="slidenum">
              <a:rPr lang="en-US">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kern="1200" baseline="0" dirty="0" smtClean="0">
                <a:solidFill>
                  <a:schemeClr val="tx1"/>
                </a:solidFill>
                <a:latin typeface="+mn-lt"/>
                <a:ea typeface="+mn-ea"/>
                <a:cs typeface="+mn-cs"/>
              </a:rPr>
              <a:t>A well designed weed management plan involves field scouting and protects crops from weed competition, prevents weed populations from increasing over time, minimizes herbicide injury, and delays or prevents herbicide resistant weed development. </a:t>
            </a:r>
          </a:p>
          <a:p>
            <a:endParaRPr lang="en-US" sz="1100" kern="1200" baseline="0" dirty="0" smtClean="0">
              <a:solidFill>
                <a:schemeClr val="tx1"/>
              </a:solidFill>
              <a:latin typeface="+mn-lt"/>
              <a:ea typeface="+mn-ea"/>
              <a:cs typeface="+mn-cs"/>
            </a:endParaRPr>
          </a:p>
          <a:p>
            <a:pPr>
              <a:buFont typeface="Arial" pitchFamily="34" charset="0"/>
              <a:buNone/>
            </a:pPr>
            <a:r>
              <a:rPr lang="en-US" sz="1100" b="1" u="sng" kern="1200" baseline="0" dirty="0" smtClean="0">
                <a:solidFill>
                  <a:schemeClr val="tx1"/>
                </a:solidFill>
                <a:latin typeface="+mn-lt"/>
                <a:ea typeface="+mn-ea"/>
                <a:cs typeface="+mn-cs"/>
              </a:rPr>
              <a:t>Considerations for the current year</a:t>
            </a:r>
          </a:p>
          <a:p>
            <a:pPr>
              <a:buFont typeface="Arial" pitchFamily="34" charset="0"/>
              <a:buChar char="•"/>
            </a:pPr>
            <a:r>
              <a:rPr lang="en-US" sz="1100" kern="1200" baseline="0" dirty="0" smtClean="0">
                <a:solidFill>
                  <a:schemeClr val="tx1"/>
                </a:solidFill>
                <a:latin typeface="+mn-lt"/>
                <a:ea typeface="+mn-ea"/>
                <a:cs typeface="+mn-cs"/>
              </a:rPr>
              <a:t> Weeds present </a:t>
            </a:r>
          </a:p>
          <a:p>
            <a:pPr>
              <a:buFont typeface="Arial" pitchFamily="34" charset="0"/>
              <a:buChar char="•"/>
            </a:pPr>
            <a:r>
              <a:rPr lang="en-US" sz="1100" kern="1200" baseline="0" dirty="0" smtClean="0">
                <a:solidFill>
                  <a:schemeClr val="tx1"/>
                </a:solidFill>
                <a:latin typeface="+mn-lt"/>
                <a:ea typeface="+mn-ea"/>
                <a:cs typeface="+mn-cs"/>
              </a:rPr>
              <a:t> Herbicide tolerant crops planned for the current year</a:t>
            </a:r>
          </a:p>
          <a:p>
            <a:pPr>
              <a:buFont typeface="Arial" pitchFamily="34" charset="0"/>
              <a:buChar char="•"/>
            </a:pPr>
            <a:r>
              <a:rPr lang="en-US" sz="1100" kern="1200" baseline="0" dirty="0" smtClean="0">
                <a:solidFill>
                  <a:schemeClr val="tx1"/>
                </a:solidFill>
                <a:latin typeface="+mn-lt"/>
                <a:ea typeface="+mn-ea"/>
                <a:cs typeface="+mn-cs"/>
              </a:rPr>
              <a:t> Tillage plans for the current season</a:t>
            </a:r>
          </a:p>
          <a:p>
            <a:pPr>
              <a:buFont typeface="Arial" pitchFamily="34" charset="0"/>
              <a:buChar char="•"/>
            </a:pPr>
            <a:r>
              <a:rPr lang="en-US" sz="1100" kern="1200" baseline="0" dirty="0" smtClean="0">
                <a:solidFill>
                  <a:schemeClr val="tx1"/>
                </a:solidFill>
                <a:latin typeface="+mn-lt"/>
                <a:ea typeface="+mn-ea"/>
                <a:cs typeface="+mn-cs"/>
              </a:rPr>
              <a:t> Using herbicides with different sites of action to delay or prevent herbicide resistant weed development</a:t>
            </a:r>
          </a:p>
          <a:p>
            <a:pPr>
              <a:buFont typeface="Arial" pitchFamily="34" charset="0"/>
              <a:buChar char="•"/>
            </a:pPr>
            <a:r>
              <a:rPr lang="en-US" sz="1100" kern="1200" baseline="0" dirty="0" smtClean="0">
                <a:solidFill>
                  <a:schemeClr val="tx1"/>
                </a:solidFill>
                <a:latin typeface="+mn-lt"/>
                <a:ea typeface="+mn-ea"/>
                <a:cs typeface="+mn-cs"/>
              </a:rPr>
              <a:t> Using timely herbicide applications that prevent early-season weed competition and provide residual control for late-emerging weed species</a:t>
            </a:r>
          </a:p>
          <a:p>
            <a:pPr>
              <a:buFont typeface="Arial" pitchFamily="34" charset="0"/>
              <a:buChar char="•"/>
            </a:pPr>
            <a:r>
              <a:rPr lang="en-US" sz="1100" kern="1200" baseline="0" dirty="0" smtClean="0">
                <a:solidFill>
                  <a:schemeClr val="tx1"/>
                </a:solidFill>
                <a:latin typeface="+mn-lt"/>
                <a:ea typeface="+mn-ea"/>
                <a:cs typeface="+mn-cs"/>
              </a:rPr>
              <a:t> Crop rotation plans for the next year (carryover)</a:t>
            </a:r>
          </a:p>
          <a:p>
            <a:pPr>
              <a:buFont typeface="Arial" pitchFamily="34" charset="0"/>
              <a:buChar char="•"/>
            </a:pPr>
            <a:r>
              <a:rPr lang="en-US" sz="1100" kern="1200" baseline="0" dirty="0" smtClean="0">
                <a:solidFill>
                  <a:schemeClr val="tx1"/>
                </a:solidFill>
                <a:latin typeface="+mn-lt"/>
                <a:ea typeface="+mn-ea"/>
                <a:cs typeface="+mn-cs"/>
              </a:rPr>
              <a:t> </a:t>
            </a:r>
            <a:r>
              <a:rPr lang="en-US" sz="1100" kern="1200" baseline="0" dirty="0" err="1" smtClean="0">
                <a:solidFill>
                  <a:schemeClr val="tx1"/>
                </a:solidFill>
                <a:latin typeface="+mn-lt"/>
                <a:ea typeface="+mn-ea"/>
                <a:cs typeface="+mn-cs"/>
              </a:rPr>
              <a:t>Postemergence</a:t>
            </a:r>
            <a:r>
              <a:rPr lang="en-US" sz="1100" kern="1200" baseline="0" dirty="0" smtClean="0">
                <a:solidFill>
                  <a:schemeClr val="tx1"/>
                </a:solidFill>
                <a:latin typeface="+mn-lt"/>
                <a:ea typeface="+mn-ea"/>
                <a:cs typeface="+mn-cs"/>
              </a:rPr>
              <a:t> herbicide label restrictions based on crop and weed growth stage and/or height</a:t>
            </a:r>
            <a:endParaRPr lang="en-US" sz="900" dirty="0"/>
          </a:p>
        </p:txBody>
      </p:sp>
      <p:sp>
        <p:nvSpPr>
          <p:cNvPr id="56323" name="Slide Number Placeholder 3"/>
          <p:cNvSpPr>
            <a:spLocks noGrp="1"/>
          </p:cNvSpPr>
          <p:nvPr>
            <p:ph type="sldNum" sz="quarter" idx="5"/>
          </p:nvPr>
        </p:nvSpPr>
        <p:spPr>
          <a:noFill/>
        </p:spPr>
        <p:txBody>
          <a:bodyPr/>
          <a:lstStyle/>
          <a:p>
            <a:fld id="{44F53F1A-75B7-4C7D-9EC2-0501DEA88A33}" type="slidenum">
              <a:rPr lang="en-US">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t>There are different classes of herbicides with different modes of action (how they disrupt plant processes) and sites of action (where in the plant they affect plant processes). </a:t>
            </a:r>
            <a:r>
              <a:rPr lang="en-US" sz="1100" dirty="0" smtClean="0"/>
              <a:t>Some herbicides</a:t>
            </a:r>
            <a:r>
              <a:rPr lang="en-US" sz="1100" baseline="0" dirty="0" smtClean="0"/>
              <a:t> have the ability to move throughout the plant (</a:t>
            </a:r>
            <a:r>
              <a:rPr lang="en-US" sz="1100" baseline="0" dirty="0" err="1" smtClean="0"/>
              <a:t>translocated</a:t>
            </a:r>
            <a:r>
              <a:rPr lang="en-US" sz="1100" baseline="0" dirty="0" smtClean="0"/>
              <a:t>) and others damage only the parts of the plant they are sprayed on (contact). </a:t>
            </a:r>
          </a:p>
          <a:p>
            <a:pPr>
              <a:defRPr/>
            </a:pPr>
            <a:endParaRPr lang="en-US" sz="1100" baseline="0" dirty="0" smtClean="0"/>
          </a:p>
          <a:p>
            <a:pPr>
              <a:defRPr/>
            </a:pPr>
            <a:r>
              <a:rPr lang="en-US" sz="1100" dirty="0" smtClean="0"/>
              <a:t>The Weed ID Guide (pages 8-10) briefly</a:t>
            </a:r>
            <a:r>
              <a:rPr lang="en-US" sz="1100" baseline="0" dirty="0" smtClean="0"/>
              <a:t> explains herbicide resistance, but also shows the different sites of action of different herbicides. For more information on herbicide resistance, see presentation #12 in this series. </a:t>
            </a:r>
          </a:p>
          <a:p>
            <a:pPr>
              <a:defRPr/>
            </a:pPr>
            <a:endParaRPr lang="en-US" sz="1000" baseline="0" dirty="0" smtClean="0"/>
          </a:p>
        </p:txBody>
      </p:sp>
      <p:sp>
        <p:nvSpPr>
          <p:cNvPr id="60419" name="Slide Number Placeholder 3"/>
          <p:cNvSpPr>
            <a:spLocks noGrp="1"/>
          </p:cNvSpPr>
          <p:nvPr>
            <p:ph type="sldNum" sz="quarter" idx="5"/>
          </p:nvPr>
        </p:nvSpPr>
        <p:spPr>
          <a:noFill/>
        </p:spPr>
        <p:txBody>
          <a:bodyPr/>
          <a:lstStyle/>
          <a:p>
            <a:fld id="{8A11E9B8-0D67-45E7-B304-17AA95D02197}" type="slidenum">
              <a:rPr lang="en-US">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buFont typeface="Arial" pitchFamily="34" charset="0"/>
              <a:buChar char="•"/>
              <a:defRPr/>
            </a:pPr>
            <a:r>
              <a:rPr lang="en-US" sz="1100" dirty="0" smtClean="0"/>
              <a:t> Weed management is vital for maximizing crop production.</a:t>
            </a:r>
          </a:p>
          <a:p>
            <a:pPr>
              <a:buFont typeface="Arial" pitchFamily="34" charset="0"/>
              <a:buChar char="•"/>
              <a:defRPr/>
            </a:pPr>
            <a:endParaRPr lang="en-US" sz="1100" dirty="0" smtClean="0"/>
          </a:p>
          <a:p>
            <a:pPr>
              <a:buFont typeface="Arial" pitchFamily="34" charset="0"/>
              <a:buChar char="•"/>
              <a:defRPr/>
            </a:pPr>
            <a:r>
              <a:rPr lang="en-US" sz="1100" dirty="0" smtClean="0"/>
              <a:t> Accurate weed identification is the first step to successfully managing weeds. Because weed species vary in their response to different management strategies, proper identification is essential to develop effective management plans. </a:t>
            </a:r>
          </a:p>
          <a:p>
            <a:pPr>
              <a:buFont typeface="Arial" pitchFamily="34" charset="0"/>
              <a:buChar char="•"/>
              <a:defRPr/>
            </a:pPr>
            <a:endParaRPr lang="en-US" sz="1100" dirty="0" smtClean="0"/>
          </a:p>
          <a:p>
            <a:pPr>
              <a:buFont typeface="Arial" pitchFamily="34" charset="0"/>
              <a:buChar char="•"/>
              <a:defRPr/>
            </a:pPr>
            <a:r>
              <a:rPr lang="en-US" sz="1100" dirty="0" smtClean="0"/>
              <a:t> These plans include preventative,</a:t>
            </a:r>
            <a:r>
              <a:rPr lang="en-US" sz="1100" baseline="0" dirty="0" smtClean="0"/>
              <a:t> </a:t>
            </a:r>
            <a:r>
              <a:rPr lang="en-US" sz="1100" dirty="0" smtClean="0"/>
              <a:t>cultural, mechanical, or chemical control methods that are specific to the particular cropping system and weeds present. </a:t>
            </a:r>
          </a:p>
          <a:p>
            <a:pPr>
              <a:buFont typeface="Arial" pitchFamily="34" charset="0"/>
              <a:buChar char="•"/>
              <a:defRPr/>
            </a:pPr>
            <a:endParaRPr lang="en-US" sz="1100" dirty="0" smtClean="0"/>
          </a:p>
          <a:p>
            <a:pPr>
              <a:buFont typeface="Arial" pitchFamily="34" charset="0"/>
              <a:buChar char="•"/>
              <a:defRPr/>
            </a:pPr>
            <a:r>
              <a:rPr lang="en-US" sz="1100" dirty="0" smtClean="0"/>
              <a:t> Control methods must be employed at the appropriate time for optimum results.</a:t>
            </a:r>
          </a:p>
          <a:p>
            <a:pPr>
              <a:buFont typeface="Arial" pitchFamily="34" charset="0"/>
              <a:buChar char="•"/>
              <a:defRPr/>
            </a:pPr>
            <a:endParaRPr lang="en-US" sz="11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i="1" kern="1200" dirty="0" smtClean="0">
                <a:solidFill>
                  <a:schemeClr val="tx1"/>
                </a:solidFill>
                <a:latin typeface="+mn-lt"/>
                <a:ea typeface="+mn-ea"/>
                <a:cs typeface="+mn-cs"/>
              </a:rPr>
              <a:t>All images © ISU,</a:t>
            </a:r>
            <a:r>
              <a:rPr lang="en-US" sz="1100" i="1" kern="1200" baseline="0" dirty="0" smtClean="0">
                <a:solidFill>
                  <a:schemeClr val="tx1"/>
                </a:solidFill>
                <a:latin typeface="+mn-lt"/>
                <a:ea typeface="+mn-ea"/>
                <a:cs typeface="+mn-cs"/>
              </a:rPr>
              <a:t> except where noted.</a:t>
            </a:r>
            <a:endParaRPr lang="en-US" sz="1100" i="1" kern="1200" dirty="0" smtClean="0">
              <a:solidFill>
                <a:schemeClr val="tx1"/>
              </a:solidFill>
              <a:latin typeface="+mn-lt"/>
              <a:ea typeface="+mn-ea"/>
              <a:cs typeface="+mn-cs"/>
            </a:endParaRPr>
          </a:p>
          <a:p>
            <a:endParaRPr lang="en-US" sz="1100" baseline="0" dirty="0" smtClean="0"/>
          </a:p>
          <a:p>
            <a:pPr marL="0" marR="0" indent="0" algn="l" defTabSz="914400" rtl="0" eaLnBrk="0" fontAlgn="base" latinLnBrk="0" hangingPunct="0">
              <a:lnSpc>
                <a:spcPct val="150000"/>
              </a:lnSpc>
              <a:spcBef>
                <a:spcPct val="30000"/>
              </a:spcBef>
              <a:spcAft>
                <a:spcPct val="0"/>
              </a:spcAft>
              <a:buClrTx/>
              <a:buSzTx/>
              <a:buFontTx/>
              <a:buNone/>
              <a:tabLst/>
              <a:defRPr/>
            </a:pPr>
            <a:r>
              <a:rPr lang="en-US" sz="1100" dirty="0" smtClean="0">
                <a:latin typeface="+mn-lt"/>
              </a:rPr>
              <a:t>Thanks to ISU Extension </a:t>
            </a:r>
            <a:r>
              <a:rPr lang="en-US" sz="1100" smtClean="0">
                <a:latin typeface="+mn-lt"/>
              </a:rPr>
              <a:t>and Outreach</a:t>
            </a:r>
            <a:r>
              <a:rPr lang="en-US" sz="1100" baseline="0" smtClean="0">
                <a:latin typeface="+mn-lt"/>
              </a:rPr>
              <a:t> </a:t>
            </a:r>
            <a:r>
              <a:rPr lang="en-US" sz="1100" smtClean="0">
                <a:latin typeface="+mn-lt"/>
              </a:rPr>
              <a:t>and </a:t>
            </a:r>
            <a:r>
              <a:rPr lang="en-US" sz="1100" dirty="0" smtClean="0">
                <a:latin typeface="+mn-lt"/>
              </a:rPr>
              <a:t>North Central IPM Center</a:t>
            </a:r>
            <a:r>
              <a:rPr lang="en-US" sz="1100" baseline="0" dirty="0" smtClean="0">
                <a:latin typeface="+mn-lt"/>
              </a:rPr>
              <a:t> for financial support.</a:t>
            </a:r>
            <a:endParaRPr lang="en-US" sz="1100" dirty="0" smtClean="0">
              <a:latin typeface="+mn-lt"/>
            </a:endParaRPr>
          </a:p>
        </p:txBody>
      </p:sp>
      <p:sp>
        <p:nvSpPr>
          <p:cNvPr id="60419" name="Slide Number Placeholder 3"/>
          <p:cNvSpPr>
            <a:spLocks noGrp="1"/>
          </p:cNvSpPr>
          <p:nvPr>
            <p:ph type="sldNum" sz="quarter" idx="5"/>
          </p:nvPr>
        </p:nvSpPr>
        <p:spPr>
          <a:noFill/>
        </p:spPr>
        <p:txBody>
          <a:bodyPr/>
          <a:lstStyle/>
          <a:p>
            <a:fld id="{8A11E9B8-0D67-45E7-B304-17AA95D02197}" type="slidenum">
              <a:rPr lang="en-US">
                <a:solidFill>
                  <a:prstClr val="black"/>
                </a:solidFill>
              </a:rPr>
              <a:pPr/>
              <a:t>16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0" kern="1200" baseline="0" dirty="0" smtClean="0">
                <a:solidFill>
                  <a:schemeClr val="tx1"/>
                </a:solidFill>
                <a:latin typeface="+mn-lt"/>
                <a:ea typeface="+mn-ea"/>
                <a:cs typeface="+mn-cs"/>
              </a:rPr>
              <a:t>Weed control within the first several weeks after crops are planted is critical in order to avoid a yield reduction from weeds. The effectiveness of any weed control program depends largely on timeliness of the control. Preventative, cultural, mechanical, and chemical weed management methods all are most effective if applied at the correct time. Fields that are kept free of weeds for the first several weeks after planting give the crop a competitive edge that allows the crop to shade out or out compete weeds that emerge later in the season.</a:t>
            </a:r>
          </a:p>
          <a:p>
            <a:endParaRPr lang="en-US" sz="1000" kern="1200" baseline="0" dirty="0" smtClean="0">
              <a:solidFill>
                <a:schemeClr val="tx1"/>
              </a:solidFill>
              <a:latin typeface="+mn-lt"/>
              <a:ea typeface="+mn-ea"/>
              <a:cs typeface="+mn-cs"/>
            </a:endParaRPr>
          </a:p>
        </p:txBody>
      </p:sp>
      <p:sp>
        <p:nvSpPr>
          <p:cNvPr id="52227" name="Slide Number Placeholder 3"/>
          <p:cNvSpPr>
            <a:spLocks noGrp="1"/>
          </p:cNvSpPr>
          <p:nvPr>
            <p:ph type="sldNum" sz="quarter" idx="5"/>
          </p:nvPr>
        </p:nvSpPr>
        <p:spPr>
          <a:noFill/>
        </p:spPr>
        <p:txBody>
          <a:bodyPr/>
          <a:lstStyle/>
          <a:p>
            <a:fld id="{E6596DB7-EE35-46E8-B4DF-C66491ED2382}" type="slidenum">
              <a:rPr lang="en-US">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0" kern="1200" baseline="0" dirty="0" smtClean="0">
                <a:solidFill>
                  <a:schemeClr val="tx1"/>
                </a:solidFill>
                <a:latin typeface="+mn-lt"/>
                <a:ea typeface="+mn-ea"/>
                <a:cs typeface="+mn-cs"/>
              </a:rPr>
              <a:t>Is 100% control of all weeds necessary? Most successful producers design control programs to maximize profit, not just weed control. While it is true that crops can tolerate certain numbers of weeds without suffering a yield reduction, it is important to consider individual weed problems. There are some weeds where 100% control may be desirable because they are particularly competitive, persistent, or difficult to control. These include some annual weeds such as giant ragweed – as shown in this picture (page 49, Weed ID Guide), common cocklebur (page 58), </a:t>
            </a:r>
            <a:r>
              <a:rPr lang="en-US" sz="1100" b="0" kern="1200" baseline="0" dirty="0" err="1" smtClean="0">
                <a:solidFill>
                  <a:schemeClr val="tx1"/>
                </a:solidFill>
                <a:latin typeface="+mn-lt"/>
                <a:ea typeface="+mn-ea"/>
                <a:cs typeface="+mn-cs"/>
              </a:rPr>
              <a:t>burcucumber</a:t>
            </a:r>
            <a:r>
              <a:rPr lang="en-US" sz="1100" b="0" kern="1200" baseline="0" dirty="0" smtClean="0">
                <a:solidFill>
                  <a:schemeClr val="tx1"/>
                </a:solidFill>
                <a:latin typeface="+mn-lt"/>
                <a:ea typeface="+mn-ea"/>
                <a:cs typeface="+mn-cs"/>
              </a:rPr>
              <a:t> (page 74), or </a:t>
            </a:r>
            <a:r>
              <a:rPr lang="en-US" sz="1100" b="0" kern="1200" baseline="0" dirty="0" err="1" smtClean="0">
                <a:solidFill>
                  <a:schemeClr val="tx1"/>
                </a:solidFill>
                <a:latin typeface="+mn-lt"/>
                <a:ea typeface="+mn-ea"/>
                <a:cs typeface="+mn-cs"/>
              </a:rPr>
              <a:t>shattercane</a:t>
            </a:r>
            <a:r>
              <a:rPr lang="en-US" sz="1100" b="0" kern="1200" baseline="0" dirty="0" smtClean="0">
                <a:solidFill>
                  <a:schemeClr val="tx1"/>
                </a:solidFill>
                <a:latin typeface="+mn-lt"/>
                <a:ea typeface="+mn-ea"/>
                <a:cs typeface="+mn-cs"/>
              </a:rPr>
              <a:t> (page 36), and several perennial weeds such as Canada thistle (page 52), bindweeds (page 71), </a:t>
            </a:r>
            <a:r>
              <a:rPr lang="en-US" sz="1100" b="0" kern="1200" baseline="0" dirty="0" err="1" smtClean="0">
                <a:solidFill>
                  <a:schemeClr val="tx1"/>
                </a:solidFill>
                <a:latin typeface="+mn-lt"/>
                <a:ea typeface="+mn-ea"/>
                <a:cs typeface="+mn-cs"/>
              </a:rPr>
              <a:t>quackgrass</a:t>
            </a:r>
            <a:r>
              <a:rPr lang="en-US" sz="1100" b="0" kern="1200" baseline="0" dirty="0" smtClean="0">
                <a:solidFill>
                  <a:schemeClr val="tx1"/>
                </a:solidFill>
                <a:latin typeface="+mn-lt"/>
                <a:ea typeface="+mn-ea"/>
                <a:cs typeface="+mn-cs"/>
              </a:rPr>
              <a:t> (page 26), and hemp dogbane (page 45).</a:t>
            </a:r>
          </a:p>
          <a:p>
            <a:endParaRPr lang="en-US" sz="1000" kern="1200" baseline="0" dirty="0" smtClean="0">
              <a:solidFill>
                <a:schemeClr val="tx1"/>
              </a:solidFill>
              <a:latin typeface="+mn-lt"/>
              <a:ea typeface="+mn-ea"/>
              <a:cs typeface="+mn-cs"/>
            </a:endParaRPr>
          </a:p>
        </p:txBody>
      </p:sp>
      <p:sp>
        <p:nvSpPr>
          <p:cNvPr id="54275" name="Slide Number Placeholder 3"/>
          <p:cNvSpPr>
            <a:spLocks noGrp="1"/>
          </p:cNvSpPr>
          <p:nvPr>
            <p:ph type="sldNum" sz="quarter" idx="5"/>
          </p:nvPr>
        </p:nvSpPr>
        <p:spPr>
          <a:noFill/>
        </p:spPr>
        <p:txBody>
          <a:bodyPr/>
          <a:lstStyle/>
          <a:p>
            <a:fld id="{348E348E-5E93-4FE1-B502-B4E8BE8377B0}" type="slidenum">
              <a:rPr lang="en-US">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0" kern="1200" baseline="0" dirty="0" smtClean="0">
                <a:solidFill>
                  <a:schemeClr val="tx1"/>
                </a:solidFill>
                <a:latin typeface="+mn-lt"/>
                <a:ea typeface="+mn-ea"/>
                <a:cs typeface="+mn-cs"/>
              </a:rPr>
              <a:t>Accurate weed identification is the first step to successfully managing weeds. Since weeds vary in their ability to compete with crops and reduce yields and also vary in their response to different management strategies, proper identification is essential to develop effective management plans.</a:t>
            </a:r>
            <a:endParaRPr lang="en-US" sz="900" b="0" dirty="0" smtClean="0"/>
          </a:p>
        </p:txBody>
      </p:sp>
      <p:sp>
        <p:nvSpPr>
          <p:cNvPr id="54275" name="Slide Number Placeholder 3"/>
          <p:cNvSpPr>
            <a:spLocks noGrp="1"/>
          </p:cNvSpPr>
          <p:nvPr>
            <p:ph type="sldNum" sz="quarter" idx="5"/>
          </p:nvPr>
        </p:nvSpPr>
        <p:spPr>
          <a:noFill/>
        </p:spPr>
        <p:txBody>
          <a:bodyPr/>
          <a:lstStyle/>
          <a:p>
            <a:fld id="{348E348E-5E93-4FE1-B502-B4E8BE8377B0}"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t>There are </a:t>
            </a:r>
            <a:r>
              <a:rPr lang="en-US" sz="1100" dirty="0" smtClean="0"/>
              <a:t>four main </a:t>
            </a:r>
            <a:r>
              <a:rPr lang="en-US" sz="1100" dirty="0"/>
              <a:t>systems of controlling weeds: </a:t>
            </a:r>
            <a:r>
              <a:rPr lang="en-US" sz="1100" dirty="0" smtClean="0"/>
              <a:t>Preventative (not letting weeds become </a:t>
            </a:r>
            <a:r>
              <a:rPr lang="en-US" sz="1100" baseline="0" dirty="0" smtClean="0"/>
              <a:t>established), c</a:t>
            </a:r>
            <a:r>
              <a:rPr lang="en-US" sz="1100" dirty="0" smtClean="0"/>
              <a:t>ultural </a:t>
            </a:r>
            <a:r>
              <a:rPr lang="en-US" sz="1100" dirty="0"/>
              <a:t>(practices like adjusting planting date that aid or deter weed development), mechanical (cultivation or hand pulling as examples</a:t>
            </a:r>
            <a:r>
              <a:rPr lang="en-US" sz="1100" dirty="0" smtClean="0"/>
              <a:t>), </a:t>
            </a:r>
            <a:r>
              <a:rPr lang="en-US" sz="1100" dirty="0"/>
              <a:t>and chemical (herbicide application).</a:t>
            </a:r>
          </a:p>
        </p:txBody>
      </p:sp>
      <p:sp>
        <p:nvSpPr>
          <p:cNvPr id="52227" name="Slide Number Placeholder 3"/>
          <p:cNvSpPr>
            <a:spLocks noGrp="1"/>
          </p:cNvSpPr>
          <p:nvPr>
            <p:ph type="sldNum" sz="quarter" idx="5"/>
          </p:nvPr>
        </p:nvSpPr>
        <p:spPr>
          <a:noFill/>
        </p:spPr>
        <p:txBody>
          <a:bodyPr/>
          <a:lstStyle/>
          <a:p>
            <a:fld id="{E6596DB7-EE35-46E8-B4DF-C66491ED2382}" type="slidenum">
              <a:rPr lang="en-US">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kern="1200" baseline="0" dirty="0" smtClean="0">
                <a:solidFill>
                  <a:schemeClr val="tx1"/>
                </a:solidFill>
                <a:latin typeface="+mn-lt"/>
                <a:ea typeface="+mn-ea"/>
                <a:cs typeface="+mn-cs"/>
              </a:rPr>
              <a:t>Following are several preventative cultural practices that do not allow weeds to become established and spread:</a:t>
            </a:r>
          </a:p>
          <a:p>
            <a:pPr>
              <a:buFont typeface="Arial" pitchFamily="34" charset="0"/>
              <a:buChar char="•"/>
            </a:pPr>
            <a:r>
              <a:rPr lang="en-US" sz="1100" kern="1200" baseline="0" dirty="0" smtClean="0">
                <a:solidFill>
                  <a:schemeClr val="tx1"/>
                </a:solidFill>
                <a:latin typeface="+mn-lt"/>
                <a:ea typeface="+mn-ea"/>
                <a:cs typeface="+mn-cs"/>
              </a:rPr>
              <a:t> Control weeds in non-cropland areas, including fencerows, drainage ditch banks, and rights-of-way</a:t>
            </a:r>
          </a:p>
          <a:p>
            <a:pPr>
              <a:buFont typeface="Arial" pitchFamily="34" charset="0"/>
              <a:buChar char="•"/>
            </a:pPr>
            <a:r>
              <a:rPr lang="en-US" sz="1100" kern="1200" baseline="0" dirty="0" smtClean="0">
                <a:solidFill>
                  <a:schemeClr val="tx1"/>
                </a:solidFill>
                <a:latin typeface="+mn-lt"/>
                <a:ea typeface="+mn-ea"/>
                <a:cs typeface="+mn-cs"/>
              </a:rPr>
              <a:t> Plant only high quality weed-free crop seed</a:t>
            </a:r>
          </a:p>
          <a:p>
            <a:pPr>
              <a:buFont typeface="Arial" pitchFamily="34" charset="0"/>
              <a:buChar char="•"/>
            </a:pPr>
            <a:r>
              <a:rPr lang="en-US" sz="1100" kern="1200" baseline="0" dirty="0" smtClean="0">
                <a:solidFill>
                  <a:schemeClr val="tx1"/>
                </a:solidFill>
                <a:latin typeface="+mn-lt"/>
                <a:ea typeface="+mn-ea"/>
                <a:cs typeface="+mn-cs"/>
              </a:rPr>
              <a:t> Do not spread manure, hay, crop residues, etc. contaminated with weed seed on cropland</a:t>
            </a:r>
          </a:p>
          <a:p>
            <a:pPr>
              <a:buFont typeface="Arial" pitchFamily="34" charset="0"/>
              <a:buChar char="•"/>
            </a:pPr>
            <a:r>
              <a:rPr lang="en-US" sz="1100" kern="1200" baseline="0" dirty="0" smtClean="0">
                <a:solidFill>
                  <a:schemeClr val="tx1"/>
                </a:solidFill>
                <a:latin typeface="+mn-lt"/>
                <a:ea typeface="+mn-ea"/>
                <a:cs typeface="+mn-cs"/>
              </a:rPr>
              <a:t> Clean farm machinery between fields to avoid transport of weed seed, rhizomes, tubers, and rootstocks</a:t>
            </a:r>
          </a:p>
          <a:p>
            <a:pPr>
              <a:buFont typeface="Arial" pitchFamily="34" charset="0"/>
              <a:buChar char="•"/>
            </a:pPr>
            <a:r>
              <a:rPr lang="en-US" sz="1100" kern="1200" baseline="0" dirty="0" smtClean="0">
                <a:solidFill>
                  <a:schemeClr val="tx1"/>
                </a:solidFill>
                <a:latin typeface="+mn-lt"/>
                <a:ea typeface="+mn-ea"/>
                <a:cs typeface="+mn-cs"/>
              </a:rPr>
              <a:t> If “new” or unfamiliar weeds appear, have them identified quickly and take appropriate control measures if necessary</a:t>
            </a:r>
            <a:endParaRPr lang="en-US" sz="900" dirty="0"/>
          </a:p>
        </p:txBody>
      </p:sp>
      <p:sp>
        <p:nvSpPr>
          <p:cNvPr id="56323" name="Slide Number Placeholder 3"/>
          <p:cNvSpPr>
            <a:spLocks noGrp="1"/>
          </p:cNvSpPr>
          <p:nvPr>
            <p:ph type="sldNum" sz="quarter" idx="5"/>
          </p:nvPr>
        </p:nvSpPr>
        <p:spPr>
          <a:noFill/>
        </p:spPr>
        <p:txBody>
          <a:bodyPr/>
          <a:lstStyle/>
          <a:p>
            <a:fld id="{44F53F1A-75B7-4C7D-9EC2-0501DEA88A33}" type="slidenum">
              <a:rPr lang="en-US">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t>Some different techniques used in cultural control include altering the environment by planting different crops with different life </a:t>
            </a:r>
            <a:r>
              <a:rPr lang="en-US" sz="1100" dirty="0" smtClean="0"/>
              <a:t>cycles</a:t>
            </a:r>
            <a:r>
              <a:rPr lang="en-US" sz="1100" baseline="0" dirty="0" smtClean="0"/>
              <a:t> </a:t>
            </a:r>
            <a:r>
              <a:rPr lang="en-US" sz="1100" dirty="0" smtClean="0"/>
              <a:t>and </a:t>
            </a:r>
            <a:r>
              <a:rPr lang="en-US" sz="1100" dirty="0"/>
              <a:t>using cover crops or canopies to shade out weed species.</a:t>
            </a:r>
          </a:p>
          <a:p>
            <a:pPr>
              <a:defRPr/>
            </a:pPr>
            <a:endParaRPr lang="en-US" sz="1100" dirty="0"/>
          </a:p>
          <a:p>
            <a:pPr>
              <a:defRPr/>
            </a:pPr>
            <a:r>
              <a:rPr lang="en-US" sz="1100" dirty="0"/>
              <a:t>[</a:t>
            </a:r>
            <a:r>
              <a:rPr lang="en-US" sz="1100" i="1" dirty="0"/>
              <a:t>Images show soybeans which were planted in soil covered by a rye cover crop.</a:t>
            </a:r>
            <a:r>
              <a:rPr lang="en-US" sz="1100" dirty="0"/>
              <a:t>]</a:t>
            </a:r>
          </a:p>
        </p:txBody>
      </p:sp>
      <p:sp>
        <p:nvSpPr>
          <p:cNvPr id="54275" name="Slide Number Placeholder 3"/>
          <p:cNvSpPr>
            <a:spLocks noGrp="1"/>
          </p:cNvSpPr>
          <p:nvPr>
            <p:ph type="sldNum" sz="quarter" idx="5"/>
          </p:nvPr>
        </p:nvSpPr>
        <p:spPr>
          <a:noFill/>
        </p:spPr>
        <p:txBody>
          <a:bodyPr/>
          <a:lstStyle/>
          <a:p>
            <a:fld id="{348E348E-5E93-4FE1-B502-B4E8BE8377B0}" type="slidenum">
              <a:rPr lang="en-US">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0" kern="1200" baseline="0" dirty="0" smtClean="0">
                <a:solidFill>
                  <a:schemeClr val="tx1"/>
                </a:solidFill>
                <a:latin typeface="+mn-lt"/>
                <a:ea typeface="+mn-ea"/>
                <a:cs typeface="+mn-cs"/>
              </a:rPr>
              <a:t>Any practice that provides optimum conditions for early and vigorous growth of crops helps give them a competitive edge over weeds. Following are some of these practices:</a:t>
            </a:r>
          </a:p>
          <a:p>
            <a:pPr>
              <a:buFont typeface="Arial" pitchFamily="34" charset="0"/>
              <a:buChar char="•"/>
            </a:pPr>
            <a:r>
              <a:rPr lang="en-US" sz="1100" kern="1200" baseline="0" dirty="0" smtClean="0">
                <a:solidFill>
                  <a:schemeClr val="tx1"/>
                </a:solidFill>
                <a:latin typeface="+mn-lt"/>
                <a:ea typeface="+mn-ea"/>
                <a:cs typeface="+mn-cs"/>
              </a:rPr>
              <a:t> Narrow row spacing (15 inches or less) for soybeans</a:t>
            </a:r>
          </a:p>
          <a:p>
            <a:pPr>
              <a:buFont typeface="Arial" pitchFamily="34" charset="0"/>
              <a:buChar char="•"/>
            </a:pPr>
            <a:r>
              <a:rPr lang="en-US" sz="1100" kern="1200" baseline="0" dirty="0" smtClean="0">
                <a:solidFill>
                  <a:schemeClr val="tx1"/>
                </a:solidFill>
                <a:latin typeface="+mn-lt"/>
                <a:ea typeface="+mn-ea"/>
                <a:cs typeface="+mn-cs"/>
              </a:rPr>
              <a:t> Proper planting date and seeding rate</a:t>
            </a:r>
          </a:p>
          <a:p>
            <a:pPr>
              <a:buFont typeface="Arial" pitchFamily="34" charset="0"/>
              <a:buChar char="•"/>
            </a:pPr>
            <a:r>
              <a:rPr lang="en-US" sz="1100" kern="1200" baseline="0" dirty="0" smtClean="0">
                <a:solidFill>
                  <a:schemeClr val="tx1"/>
                </a:solidFill>
                <a:latin typeface="+mn-lt"/>
                <a:ea typeface="+mn-ea"/>
                <a:cs typeface="+mn-cs"/>
              </a:rPr>
              <a:t> Use of disease- and nematode-resistant varieties</a:t>
            </a:r>
          </a:p>
          <a:p>
            <a:pPr>
              <a:buFont typeface="Arial" pitchFamily="34" charset="0"/>
              <a:buChar char="•"/>
            </a:pPr>
            <a:r>
              <a:rPr lang="en-US" sz="1100" kern="1200" baseline="0" dirty="0" smtClean="0">
                <a:solidFill>
                  <a:schemeClr val="tx1"/>
                </a:solidFill>
                <a:latin typeface="+mn-lt"/>
                <a:ea typeface="+mn-ea"/>
                <a:cs typeface="+mn-cs"/>
              </a:rPr>
              <a:t> Insect control</a:t>
            </a:r>
          </a:p>
          <a:p>
            <a:pPr>
              <a:buFont typeface="Arial" pitchFamily="34" charset="0"/>
              <a:buChar char="•"/>
            </a:pPr>
            <a:r>
              <a:rPr lang="en-US" sz="1100" kern="1200" baseline="0" dirty="0" smtClean="0">
                <a:solidFill>
                  <a:schemeClr val="tx1"/>
                </a:solidFill>
                <a:latin typeface="+mn-lt"/>
                <a:ea typeface="+mn-ea"/>
                <a:cs typeface="+mn-cs"/>
              </a:rPr>
              <a:t> Adequate soil fertility</a:t>
            </a:r>
          </a:p>
          <a:p>
            <a:pPr>
              <a:buFont typeface="Arial" pitchFamily="34" charset="0"/>
              <a:buChar char="•"/>
            </a:pPr>
            <a:r>
              <a:rPr lang="en-US" sz="1100" kern="1200" baseline="0" dirty="0" smtClean="0">
                <a:solidFill>
                  <a:schemeClr val="tx1"/>
                </a:solidFill>
                <a:latin typeface="+mn-lt"/>
                <a:ea typeface="+mn-ea"/>
                <a:cs typeface="+mn-cs"/>
              </a:rPr>
              <a:t> Adequate drainage</a:t>
            </a:r>
          </a:p>
          <a:p>
            <a:pPr>
              <a:buFont typeface="Arial" pitchFamily="34" charset="0"/>
              <a:buChar char="•"/>
            </a:pPr>
            <a:r>
              <a:rPr lang="en-US" sz="1100" kern="1200" baseline="0" dirty="0" smtClean="0">
                <a:solidFill>
                  <a:schemeClr val="tx1"/>
                </a:solidFill>
                <a:latin typeface="+mn-lt"/>
                <a:ea typeface="+mn-ea"/>
                <a:cs typeface="+mn-cs"/>
              </a:rPr>
              <a:t> Seed treatments – most corn is treated with seed treatments; soybeans may need seed treatments to help with early season growth, especially if planting early in the season.</a:t>
            </a:r>
            <a:endParaRPr lang="en-US" sz="900" dirty="0"/>
          </a:p>
        </p:txBody>
      </p:sp>
      <p:sp>
        <p:nvSpPr>
          <p:cNvPr id="54275" name="Slide Number Placeholder 3"/>
          <p:cNvSpPr>
            <a:spLocks noGrp="1"/>
          </p:cNvSpPr>
          <p:nvPr>
            <p:ph type="sldNum" sz="quarter" idx="5"/>
          </p:nvPr>
        </p:nvSpPr>
        <p:spPr>
          <a:noFill/>
        </p:spPr>
        <p:txBody>
          <a:bodyPr/>
          <a:lstStyle/>
          <a:p>
            <a:fld id="{348E348E-5E93-4FE1-B502-B4E8BE8377B0}"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dirty="0"/>
              <a:t>Mechanical weed control involves physically disrupting the environment around the weeds. This can be accomplished by using tillage to disrupt vegetative and seed reproduction, using cultivation or rotary hoeing to kill emerged weeds, mowing weeds to cut off reproductive </a:t>
            </a:r>
            <a:r>
              <a:rPr lang="en-US" sz="1100" dirty="0" smtClean="0"/>
              <a:t>structures </a:t>
            </a:r>
            <a:r>
              <a:rPr lang="en-US" sz="1100" dirty="0"/>
              <a:t>and/or decrease food storage and energy reserves, and mulching to inhibit germination of weed seeds.</a:t>
            </a:r>
          </a:p>
        </p:txBody>
      </p:sp>
      <p:sp>
        <p:nvSpPr>
          <p:cNvPr id="56323" name="Slide Number Placeholder 3"/>
          <p:cNvSpPr>
            <a:spLocks noGrp="1"/>
          </p:cNvSpPr>
          <p:nvPr>
            <p:ph type="sldNum" sz="quarter" idx="5"/>
          </p:nvPr>
        </p:nvSpPr>
        <p:spPr>
          <a:noFill/>
        </p:spPr>
        <p:txBody>
          <a:bodyPr/>
          <a:lstStyle/>
          <a:p>
            <a:fld id="{44F53F1A-75B7-4C7D-9EC2-0501DEA88A33}"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1F99AB-095D-46FB-90F7-C447CC1A488F}" type="datetimeFigureOut">
              <a:rPr lang="en-US" smtClean="0"/>
              <a:pPr/>
              <a:t>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CC402AC-5BB3-446F-80F2-92C49A46E3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457200" y="990600"/>
            <a:ext cx="8229600" cy="152400"/>
          </a:xfrm>
          <a:prstGeom prst="rect">
            <a:avLst/>
          </a:prstGeom>
          <a:solidFill>
            <a:srgbClr val="800000"/>
          </a:solidFill>
          <a:ln w="12700" cap="rnd" cmpd="sng" algn="ctr">
            <a:noFill/>
            <a:prstDash val="solid"/>
            <a:round/>
            <a:headEnd type="none" w="med" len="med"/>
            <a:tailEnd type="none" w="med" len="med"/>
          </a:ln>
          <a:effectLst/>
          <a:scene3d>
            <a:camera prst="orthographicFront">
              <a:rot lat="0" lon="0" rev="0"/>
            </a:camera>
            <a:lightRig rig="threePt" dir="t"/>
          </a:scene3d>
        </p:spPr>
        <p:txBody>
          <a:bodyPr wrap="none" anchor="ctr"/>
          <a:lstStyle/>
          <a:p>
            <a:pPr eaLnBrk="0" fontAlgn="base" hangingPunct="0">
              <a:spcBef>
                <a:spcPct val="0"/>
              </a:spcBef>
              <a:spcAft>
                <a:spcPct val="0"/>
              </a:spcAft>
              <a:defRPr/>
            </a:pPr>
            <a:endParaRPr lang="en-US">
              <a:solidFill>
                <a:srgbClr val="FFFFCC"/>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xmlns:p14="http://schemas.microsoft.com/office/powerpoint/2010/mai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860425"/>
          </a:xfrm>
        </p:spPr>
        <p:txBody>
          <a:bodyPr>
            <a:normAutofit/>
          </a:bodyPr>
          <a:lstStyle/>
          <a:p>
            <a:r>
              <a:rPr lang="en-US" sz="4400" b="1" dirty="0" smtClean="0">
                <a:solidFill>
                  <a:srgbClr val="FFFFFF"/>
                </a:solidFill>
                <a:latin typeface="Calibri" pitchFamily="34" charset="0"/>
                <a:cs typeface="Calibri" pitchFamily="34" charset="0"/>
              </a:rPr>
              <a:t>Managing Weeds</a:t>
            </a:r>
            <a:endParaRPr lang="en-US" sz="4400" b="1" dirty="0">
              <a:solidFill>
                <a:srgbClr val="FFFFFF"/>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smtClean="0">
                <a:latin typeface="Calibri" pitchFamily="34" charset="0"/>
              </a:rPr>
              <a:t>Weed Control - Chemical</a:t>
            </a:r>
          </a:p>
        </p:txBody>
      </p:sp>
      <p:sp>
        <p:nvSpPr>
          <p:cNvPr id="4" name="Rectangle 3"/>
          <p:cNvSpPr txBox="1">
            <a:spLocks noChangeArrowheads="1"/>
          </p:cNvSpPr>
          <p:nvPr/>
        </p:nvSpPr>
        <p:spPr bwMode="auto">
          <a:xfrm>
            <a:off x="0" y="1447800"/>
            <a:ext cx="6019800" cy="3429000"/>
          </a:xfrm>
          <a:prstGeom prst="rect">
            <a:avLst/>
          </a:prstGeom>
          <a:noFill/>
          <a:ln>
            <a:miter lim="800000"/>
            <a:headEnd/>
            <a:tailEnd/>
          </a:ln>
        </p:spPr>
        <p:txBody>
          <a:bodyPr/>
          <a:lstStyle/>
          <a:p>
            <a:pPr marL="742950" lvl="1" indent="-285750" fontAlgn="base">
              <a:lnSpc>
                <a:spcPct val="90000"/>
              </a:lnSpc>
              <a:spcBef>
                <a:spcPct val="20000"/>
              </a:spcBef>
              <a:spcAft>
                <a:spcPct val="0"/>
              </a:spcAft>
              <a:buClr>
                <a:srgbClr val="FFFFCC"/>
              </a:buClr>
              <a:defRPr/>
            </a:pPr>
            <a:r>
              <a:rPr lang="en-US" sz="4000" b="1" kern="0" dirty="0">
                <a:solidFill>
                  <a:srgbClr val="000000"/>
                </a:solidFill>
                <a:latin typeface="Calibri" pitchFamily="34" charset="0"/>
              </a:rPr>
              <a:t>Herbicide use</a:t>
            </a:r>
          </a:p>
          <a:p>
            <a:pPr marL="742950" lvl="1" indent="-285750" fontAlgn="base">
              <a:lnSpc>
                <a:spcPct val="90000"/>
              </a:lnSpc>
              <a:spcBef>
                <a:spcPct val="20000"/>
              </a:spcBef>
              <a:spcAft>
                <a:spcPct val="0"/>
              </a:spcAft>
              <a:buFont typeface="Arial" pitchFamily="34" charset="0"/>
              <a:buChar char="•"/>
              <a:defRPr/>
            </a:pPr>
            <a:r>
              <a:rPr lang="en-US" sz="3600" kern="0" dirty="0">
                <a:solidFill>
                  <a:srgbClr val="000000"/>
                </a:solidFill>
                <a:latin typeface="Calibri" pitchFamily="34" charset="0"/>
              </a:rPr>
              <a:t>Selective</a:t>
            </a:r>
          </a:p>
          <a:p>
            <a:pPr marL="742950" lvl="1" indent="-285750" fontAlgn="base">
              <a:lnSpc>
                <a:spcPct val="90000"/>
              </a:lnSpc>
              <a:spcBef>
                <a:spcPct val="20000"/>
              </a:spcBef>
              <a:spcAft>
                <a:spcPct val="0"/>
              </a:spcAft>
              <a:buFont typeface="Arial" pitchFamily="34" charset="0"/>
              <a:buChar char="•"/>
              <a:defRPr/>
            </a:pPr>
            <a:r>
              <a:rPr lang="en-US" sz="3600" kern="0" dirty="0">
                <a:solidFill>
                  <a:srgbClr val="000000"/>
                </a:solidFill>
                <a:latin typeface="Calibri" pitchFamily="34" charset="0"/>
              </a:rPr>
              <a:t>Nonselective</a:t>
            </a:r>
          </a:p>
          <a:p>
            <a:pPr marL="1657350" lvl="3" indent="-285750" fontAlgn="base">
              <a:lnSpc>
                <a:spcPct val="90000"/>
              </a:lnSpc>
              <a:spcBef>
                <a:spcPct val="20000"/>
              </a:spcBef>
              <a:spcAft>
                <a:spcPct val="0"/>
              </a:spcAft>
              <a:buFont typeface="Calibri" pitchFamily="34" charset="0"/>
              <a:buChar char="–"/>
              <a:defRPr/>
            </a:pPr>
            <a:r>
              <a:rPr lang="en-US" sz="3600" kern="0" dirty="0">
                <a:solidFill>
                  <a:srgbClr val="000000"/>
                </a:solidFill>
                <a:latin typeface="Calibri" pitchFamily="34" charset="0"/>
              </a:rPr>
              <a:t>Burn-down treatment</a:t>
            </a:r>
          </a:p>
          <a:p>
            <a:pPr marL="742950" lvl="1" indent="-285750" fontAlgn="base">
              <a:lnSpc>
                <a:spcPct val="90000"/>
              </a:lnSpc>
              <a:spcBef>
                <a:spcPct val="20000"/>
              </a:spcBef>
              <a:spcAft>
                <a:spcPct val="0"/>
              </a:spcAft>
              <a:buFont typeface="Arial" pitchFamily="34" charset="0"/>
              <a:buChar char="•"/>
              <a:defRPr/>
            </a:pPr>
            <a:r>
              <a:rPr lang="en-US" sz="3600" kern="0" dirty="0">
                <a:solidFill>
                  <a:srgbClr val="000000"/>
                </a:solidFill>
                <a:latin typeface="Calibri" pitchFamily="34" charset="0"/>
              </a:rPr>
              <a:t>Rate and timing are critical</a:t>
            </a:r>
          </a:p>
        </p:txBody>
      </p:sp>
      <p:pic>
        <p:nvPicPr>
          <p:cNvPr id="6" name="Picture 5" descr="spraying no till.jpg"/>
          <p:cNvPicPr>
            <a:picLocks noChangeAspect="1"/>
          </p:cNvPicPr>
          <p:nvPr/>
        </p:nvPicPr>
        <p:blipFill>
          <a:blip r:embed="rId3" cstate="print"/>
          <a:stretch>
            <a:fillRect/>
          </a:stretch>
        </p:blipFill>
        <p:spPr>
          <a:xfrm>
            <a:off x="5867400" y="4495800"/>
            <a:ext cx="2844800" cy="2133600"/>
          </a:xfrm>
          <a:prstGeom prst="rect">
            <a:avLst/>
          </a:prstGeom>
          <a:ln w="9525">
            <a:solidFill>
              <a:srgbClr val="000000"/>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Herbicide Decisions</a:t>
            </a:r>
          </a:p>
        </p:txBody>
      </p:sp>
      <p:sp>
        <p:nvSpPr>
          <p:cNvPr id="4" name="Rectangle 3"/>
          <p:cNvSpPr txBox="1">
            <a:spLocks noChangeArrowheads="1"/>
          </p:cNvSpPr>
          <p:nvPr/>
        </p:nvSpPr>
        <p:spPr bwMode="auto">
          <a:xfrm>
            <a:off x="381000" y="1219200"/>
            <a:ext cx="8153400" cy="4191000"/>
          </a:xfrm>
          <a:prstGeom prst="rect">
            <a:avLst/>
          </a:prstGeom>
          <a:noFill/>
          <a:ln>
            <a:miter lim="800000"/>
            <a:headEnd/>
            <a:tailEnd/>
          </a:ln>
        </p:spPr>
        <p:txBody>
          <a:bodyPr/>
          <a:lstStyle/>
          <a:p>
            <a:pPr marL="285750" fontAlgn="base">
              <a:lnSpc>
                <a:spcPct val="90000"/>
              </a:lnSpc>
              <a:spcBef>
                <a:spcPct val="20000"/>
              </a:spcBef>
              <a:spcAft>
                <a:spcPct val="0"/>
              </a:spcAft>
              <a:buClr>
                <a:srgbClr val="FFFFCC"/>
              </a:buClr>
              <a:defRPr/>
            </a:pPr>
            <a:r>
              <a:rPr lang="en-US" sz="3600" b="1" kern="0" dirty="0" smtClean="0">
                <a:solidFill>
                  <a:srgbClr val="000000"/>
                </a:solidFill>
                <a:latin typeface="Calibri" pitchFamily="34" charset="0"/>
              </a:rPr>
              <a:t>Soil-applied herbicides (</a:t>
            </a:r>
            <a:r>
              <a:rPr lang="en-US" sz="3600" b="1" kern="0" dirty="0" err="1" smtClean="0">
                <a:solidFill>
                  <a:srgbClr val="000000"/>
                </a:solidFill>
                <a:latin typeface="Calibri" pitchFamily="34" charset="0"/>
              </a:rPr>
              <a:t>preemergence</a:t>
            </a:r>
            <a:r>
              <a:rPr lang="en-US" sz="3600" b="1" kern="0" dirty="0" smtClean="0">
                <a:solidFill>
                  <a:srgbClr val="000000"/>
                </a:solidFill>
                <a:latin typeface="Calibri" pitchFamily="34" charset="0"/>
              </a:rPr>
              <a:t>)</a:t>
            </a:r>
            <a:endParaRPr lang="en-US" sz="3600" b="1" kern="0" dirty="0">
              <a:solidFill>
                <a:srgbClr val="000000"/>
              </a:solidFill>
              <a:latin typeface="Calibri" pitchFamily="34" charset="0"/>
            </a:endParaRPr>
          </a:p>
          <a:p>
            <a:pPr marL="742950" lvl="1" indent="-285750" fontAlgn="base">
              <a:lnSpc>
                <a:spcPct val="90000"/>
              </a:lnSpc>
              <a:spcBef>
                <a:spcPct val="20000"/>
              </a:spcBef>
              <a:spcAft>
                <a:spcPct val="0"/>
              </a:spcAft>
              <a:buFont typeface="Arial" pitchFamily="34" charset="0"/>
              <a:buChar char="•"/>
              <a:defRPr/>
            </a:pPr>
            <a:r>
              <a:rPr lang="en-US" sz="3200" dirty="0" smtClean="0">
                <a:solidFill>
                  <a:srgbClr val="000000"/>
                </a:solidFill>
                <a:latin typeface="Calibri" pitchFamily="34" charset="0"/>
                <a:cs typeface="Calibri" pitchFamily="34" charset="0"/>
              </a:rPr>
              <a:t>Control weeds as seeds germinate</a:t>
            </a:r>
          </a:p>
          <a:p>
            <a:pPr marL="742950" lvl="1" indent="-285750" fontAlgn="base">
              <a:lnSpc>
                <a:spcPct val="90000"/>
              </a:lnSpc>
              <a:spcBef>
                <a:spcPct val="20000"/>
              </a:spcBef>
              <a:spcAft>
                <a:spcPct val="0"/>
              </a:spcAft>
              <a:buFont typeface="Arial" pitchFamily="34" charset="0"/>
              <a:buChar char="•"/>
              <a:defRPr/>
            </a:pPr>
            <a:r>
              <a:rPr lang="en-US" sz="3200" dirty="0" smtClean="0">
                <a:solidFill>
                  <a:srgbClr val="000000"/>
                </a:solidFill>
                <a:latin typeface="Calibri" pitchFamily="34" charset="0"/>
                <a:cs typeface="Calibri" pitchFamily="34" charset="0"/>
              </a:rPr>
              <a:t>Reduce early-season weed competition</a:t>
            </a:r>
          </a:p>
          <a:p>
            <a:pPr marL="742950" lvl="1" indent="-285750" fontAlgn="base">
              <a:lnSpc>
                <a:spcPct val="90000"/>
              </a:lnSpc>
              <a:spcBef>
                <a:spcPct val="20000"/>
              </a:spcBef>
              <a:spcAft>
                <a:spcPct val="0"/>
              </a:spcAft>
              <a:buFont typeface="Arial" pitchFamily="34" charset="0"/>
              <a:buChar char="•"/>
              <a:defRPr/>
            </a:pPr>
            <a:r>
              <a:rPr lang="en-US" sz="3200" dirty="0" smtClean="0">
                <a:solidFill>
                  <a:srgbClr val="000000"/>
                </a:solidFill>
                <a:latin typeface="Calibri" pitchFamily="34" charset="0"/>
                <a:cs typeface="Calibri" pitchFamily="34" charset="0"/>
              </a:rPr>
              <a:t>Protect yield potential</a:t>
            </a:r>
          </a:p>
          <a:p>
            <a:pPr marL="742950" lvl="1" indent="-285750" fontAlgn="base">
              <a:lnSpc>
                <a:spcPct val="90000"/>
              </a:lnSpc>
              <a:spcBef>
                <a:spcPct val="20000"/>
              </a:spcBef>
              <a:spcAft>
                <a:spcPct val="0"/>
              </a:spcAft>
              <a:buFont typeface="Arial" pitchFamily="34" charset="0"/>
              <a:buChar char="•"/>
              <a:defRPr/>
            </a:pPr>
            <a:r>
              <a:rPr lang="en-US" sz="3200" dirty="0" smtClean="0">
                <a:solidFill>
                  <a:srgbClr val="000000"/>
                </a:solidFill>
                <a:latin typeface="Calibri" pitchFamily="34" charset="0"/>
                <a:cs typeface="Calibri" pitchFamily="34" charset="0"/>
              </a:rPr>
              <a:t>Provide residual activity</a:t>
            </a:r>
          </a:p>
          <a:p>
            <a:pPr marL="742950" lvl="1" indent="-285750" fontAlgn="base">
              <a:lnSpc>
                <a:spcPct val="90000"/>
              </a:lnSpc>
              <a:spcBef>
                <a:spcPct val="20000"/>
              </a:spcBef>
              <a:spcAft>
                <a:spcPct val="0"/>
              </a:spcAft>
              <a:buFont typeface="Arial" pitchFamily="34" charset="0"/>
              <a:buChar char="•"/>
              <a:defRPr/>
            </a:pPr>
            <a:r>
              <a:rPr lang="en-US" sz="3200" dirty="0" smtClean="0">
                <a:solidFill>
                  <a:srgbClr val="000000"/>
                </a:solidFill>
                <a:latin typeface="Calibri" pitchFamily="34" charset="0"/>
                <a:cs typeface="Calibri" pitchFamily="34" charset="0"/>
              </a:rPr>
              <a:t>Provide greater flexibility in timing of </a:t>
            </a:r>
            <a:r>
              <a:rPr lang="en-US" sz="3200" dirty="0" err="1" smtClean="0">
                <a:solidFill>
                  <a:srgbClr val="000000"/>
                </a:solidFill>
                <a:latin typeface="Calibri" pitchFamily="34" charset="0"/>
                <a:cs typeface="Calibri" pitchFamily="34" charset="0"/>
              </a:rPr>
              <a:t>postemergence</a:t>
            </a:r>
            <a:r>
              <a:rPr lang="en-US" sz="3200" dirty="0" smtClean="0">
                <a:solidFill>
                  <a:srgbClr val="000000"/>
                </a:solidFill>
                <a:latin typeface="Calibri" pitchFamily="34" charset="0"/>
                <a:cs typeface="Calibri" pitchFamily="34" charset="0"/>
              </a:rPr>
              <a:t> herbicides </a:t>
            </a:r>
            <a:endParaRPr lang="en-US" sz="3200" kern="0" dirty="0">
              <a:solidFill>
                <a:srgbClr val="000000"/>
              </a:solidFill>
              <a:latin typeface="Calibri" pitchFamily="34" charset="0"/>
            </a:endParaRPr>
          </a:p>
          <a:p>
            <a:pPr marL="742950" lvl="1" indent="-285750" fontAlgn="base">
              <a:lnSpc>
                <a:spcPct val="90000"/>
              </a:lnSpc>
              <a:spcBef>
                <a:spcPct val="20000"/>
              </a:spcBef>
              <a:spcAft>
                <a:spcPct val="0"/>
              </a:spcAft>
              <a:buClr>
                <a:srgbClr val="FFFFCC"/>
              </a:buClr>
              <a:buFontTx/>
              <a:buChar char="-"/>
              <a:defRPr/>
            </a:pPr>
            <a:endParaRPr lang="en-US" sz="4000" b="1" kern="0" dirty="0">
              <a:solidFill>
                <a:srgbClr val="000000"/>
              </a:solidFill>
              <a:latin typeface="Calibri" pitchFamily="34" charset="0"/>
            </a:endParaRPr>
          </a:p>
        </p:txBody>
      </p:sp>
      <p:pic>
        <p:nvPicPr>
          <p:cNvPr id="5" name="Picture 4" descr="soybean no till.jpg"/>
          <p:cNvPicPr>
            <a:picLocks noChangeAspect="1"/>
          </p:cNvPicPr>
          <p:nvPr/>
        </p:nvPicPr>
        <p:blipFill>
          <a:blip r:embed="rId3" cstate="print"/>
          <a:stretch>
            <a:fillRect/>
          </a:stretch>
        </p:blipFill>
        <p:spPr>
          <a:xfrm>
            <a:off x="5953760" y="4503420"/>
            <a:ext cx="3037840" cy="2278380"/>
          </a:xfrm>
          <a:prstGeom prst="rect">
            <a:avLst/>
          </a:prstGeom>
          <a:ln>
            <a:solidFill>
              <a:srgbClr val="000000"/>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Herbicide Decisions</a:t>
            </a:r>
          </a:p>
        </p:txBody>
      </p:sp>
      <p:sp>
        <p:nvSpPr>
          <p:cNvPr id="4" name="Rectangle 3"/>
          <p:cNvSpPr txBox="1">
            <a:spLocks noChangeArrowheads="1"/>
          </p:cNvSpPr>
          <p:nvPr/>
        </p:nvSpPr>
        <p:spPr bwMode="auto">
          <a:xfrm>
            <a:off x="457200" y="1143000"/>
            <a:ext cx="8153400" cy="4191000"/>
          </a:xfrm>
          <a:prstGeom prst="rect">
            <a:avLst/>
          </a:prstGeom>
          <a:noFill/>
          <a:ln>
            <a:miter lim="800000"/>
            <a:headEnd/>
            <a:tailEnd/>
          </a:ln>
        </p:spPr>
        <p:txBody>
          <a:bodyPr/>
          <a:lstStyle/>
          <a:p>
            <a:pPr marL="285750" fontAlgn="base">
              <a:lnSpc>
                <a:spcPct val="90000"/>
              </a:lnSpc>
              <a:spcBef>
                <a:spcPct val="20000"/>
              </a:spcBef>
              <a:spcAft>
                <a:spcPct val="0"/>
              </a:spcAft>
              <a:buClr>
                <a:srgbClr val="FFFFCC"/>
              </a:buClr>
              <a:defRPr/>
            </a:pPr>
            <a:r>
              <a:rPr lang="en-US" sz="3600" b="1" kern="0" dirty="0" err="1" smtClean="0">
                <a:solidFill>
                  <a:srgbClr val="000000"/>
                </a:solidFill>
                <a:latin typeface="Calibri" pitchFamily="34" charset="0"/>
              </a:rPr>
              <a:t>Postemergence</a:t>
            </a:r>
            <a:r>
              <a:rPr lang="en-US" sz="3600" b="1" kern="0" dirty="0" smtClean="0">
                <a:solidFill>
                  <a:srgbClr val="000000"/>
                </a:solidFill>
                <a:latin typeface="Calibri" pitchFamily="34" charset="0"/>
              </a:rPr>
              <a:t> herbicides </a:t>
            </a:r>
            <a:endParaRPr lang="en-US" sz="3600" b="1" kern="0" dirty="0">
              <a:solidFill>
                <a:srgbClr val="000000"/>
              </a:solidFill>
              <a:latin typeface="Calibri" pitchFamily="34" charset="0"/>
            </a:endParaRPr>
          </a:p>
          <a:p>
            <a:pPr marL="742950" lvl="1" indent="-285750" fontAlgn="base">
              <a:lnSpc>
                <a:spcPct val="90000"/>
              </a:lnSpc>
              <a:spcBef>
                <a:spcPct val="20000"/>
              </a:spcBef>
              <a:spcAft>
                <a:spcPct val="0"/>
              </a:spcAft>
              <a:buFont typeface="Arial" pitchFamily="34" charset="0"/>
              <a:buChar char="•"/>
              <a:defRPr/>
            </a:pPr>
            <a:r>
              <a:rPr lang="en-US" sz="3200" dirty="0" smtClean="0">
                <a:solidFill>
                  <a:prstClr val="black"/>
                </a:solidFill>
                <a:latin typeface="Calibri"/>
              </a:rPr>
              <a:t>Target weed species not controlled by soil applications</a:t>
            </a:r>
          </a:p>
          <a:p>
            <a:pPr marL="742950" lvl="1" indent="-285750" fontAlgn="base">
              <a:lnSpc>
                <a:spcPct val="90000"/>
              </a:lnSpc>
              <a:spcBef>
                <a:spcPct val="20000"/>
              </a:spcBef>
              <a:spcAft>
                <a:spcPct val="0"/>
              </a:spcAft>
              <a:buFont typeface="Arial" pitchFamily="34" charset="0"/>
              <a:buChar char="•"/>
              <a:defRPr/>
            </a:pPr>
            <a:r>
              <a:rPr lang="en-US" sz="3200" dirty="0" smtClean="0">
                <a:solidFill>
                  <a:prstClr val="black"/>
                </a:solidFill>
                <a:latin typeface="Calibri"/>
              </a:rPr>
              <a:t>Some control weeds emerged at the time of application</a:t>
            </a:r>
          </a:p>
          <a:p>
            <a:pPr marL="742950" lvl="1" indent="-285750" fontAlgn="base">
              <a:lnSpc>
                <a:spcPct val="90000"/>
              </a:lnSpc>
              <a:spcBef>
                <a:spcPct val="20000"/>
              </a:spcBef>
              <a:spcAft>
                <a:spcPct val="0"/>
              </a:spcAft>
              <a:buFont typeface="Arial" pitchFamily="34" charset="0"/>
              <a:buChar char="•"/>
              <a:defRPr/>
            </a:pPr>
            <a:r>
              <a:rPr lang="en-US" sz="3200" dirty="0" smtClean="0">
                <a:solidFill>
                  <a:prstClr val="black"/>
                </a:solidFill>
                <a:latin typeface="Calibri"/>
              </a:rPr>
              <a:t>Others control emerged weeds and provide residual activity against later emerging weeds</a:t>
            </a:r>
            <a:endParaRPr lang="en-US" sz="8000" b="1" kern="0" dirty="0">
              <a:solidFill>
                <a:srgbClr val="000000"/>
              </a:solidFill>
              <a:latin typeface="Calibri" pitchFamily="34" charset="0"/>
            </a:endParaRPr>
          </a:p>
        </p:txBody>
      </p:sp>
      <p:pic>
        <p:nvPicPr>
          <p:cNvPr id="5" name="Picture 4" descr="weeds in corn ps.jpg"/>
          <p:cNvPicPr>
            <a:picLocks noChangeAspect="1"/>
          </p:cNvPicPr>
          <p:nvPr/>
        </p:nvPicPr>
        <p:blipFill>
          <a:blip r:embed="rId3" cstate="print"/>
          <a:stretch>
            <a:fillRect/>
          </a:stretch>
        </p:blipFill>
        <p:spPr>
          <a:xfrm>
            <a:off x="6172200" y="4648200"/>
            <a:ext cx="2844800" cy="2133600"/>
          </a:xfrm>
          <a:prstGeom prst="rect">
            <a:avLst/>
          </a:prstGeom>
          <a:ln>
            <a:solidFill>
              <a:srgbClr val="000000"/>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Selecting Herbicides</a:t>
            </a:r>
          </a:p>
        </p:txBody>
      </p:sp>
      <p:sp>
        <p:nvSpPr>
          <p:cNvPr id="4" name="Rectangle 3"/>
          <p:cNvSpPr txBox="1">
            <a:spLocks noChangeArrowheads="1"/>
          </p:cNvSpPr>
          <p:nvPr/>
        </p:nvSpPr>
        <p:spPr bwMode="auto">
          <a:xfrm>
            <a:off x="381000" y="1219200"/>
            <a:ext cx="8382000" cy="4191000"/>
          </a:xfrm>
          <a:prstGeom prst="rect">
            <a:avLst/>
          </a:prstGeom>
          <a:noFill/>
          <a:ln>
            <a:miter lim="800000"/>
            <a:headEnd/>
            <a:tailEnd/>
          </a:ln>
        </p:spPr>
        <p:txBody>
          <a:bodyPr/>
          <a:lstStyle/>
          <a:p>
            <a:pPr marL="285750" fontAlgn="base">
              <a:lnSpc>
                <a:spcPct val="90000"/>
              </a:lnSpc>
              <a:spcBef>
                <a:spcPct val="20000"/>
              </a:spcBef>
              <a:spcAft>
                <a:spcPct val="0"/>
              </a:spcAft>
              <a:buClr>
                <a:srgbClr val="FFFFCC"/>
              </a:buClr>
              <a:defRPr/>
            </a:pPr>
            <a:r>
              <a:rPr lang="en-US" sz="3600" b="1" kern="0" dirty="0" smtClean="0">
                <a:solidFill>
                  <a:srgbClr val="000000"/>
                </a:solidFill>
                <a:latin typeface="Calibri" pitchFamily="34" charset="0"/>
              </a:rPr>
              <a:t>Considerations from the previous year</a:t>
            </a:r>
            <a:endParaRPr lang="en-US" sz="3600" b="1" kern="0" dirty="0">
              <a:solidFill>
                <a:srgbClr val="000000"/>
              </a:solidFill>
              <a:latin typeface="Calibri" pitchFamily="34" charset="0"/>
            </a:endParaRPr>
          </a:p>
          <a:p>
            <a:pPr marL="742950" lvl="1" indent="-285750" fontAlgn="base">
              <a:lnSpc>
                <a:spcPct val="90000"/>
              </a:lnSpc>
              <a:spcBef>
                <a:spcPct val="20000"/>
              </a:spcBef>
              <a:spcAft>
                <a:spcPct val="0"/>
              </a:spcAft>
              <a:buFont typeface="Arial" pitchFamily="34" charset="0"/>
              <a:buChar char="•"/>
              <a:defRPr/>
            </a:pPr>
            <a:r>
              <a:rPr lang="en-US" sz="3600" kern="0" dirty="0" smtClean="0">
                <a:solidFill>
                  <a:srgbClr val="000000"/>
                </a:solidFill>
                <a:latin typeface="Calibri" pitchFamily="34" charset="0"/>
              </a:rPr>
              <a:t>Weed escapes the previous year</a:t>
            </a:r>
          </a:p>
          <a:p>
            <a:pPr marL="742950" lvl="1" indent="-285750" fontAlgn="base">
              <a:lnSpc>
                <a:spcPct val="90000"/>
              </a:lnSpc>
              <a:spcBef>
                <a:spcPct val="20000"/>
              </a:spcBef>
              <a:spcAft>
                <a:spcPct val="0"/>
              </a:spcAft>
              <a:buFont typeface="Arial" pitchFamily="34" charset="0"/>
              <a:buChar char="•"/>
              <a:defRPr/>
            </a:pPr>
            <a:r>
              <a:rPr lang="en-US" sz="3600" kern="0" dirty="0" smtClean="0">
                <a:solidFill>
                  <a:srgbClr val="000000"/>
                </a:solidFill>
                <a:latin typeface="Calibri" pitchFamily="34" charset="0"/>
              </a:rPr>
              <a:t>Environmental conditions that may be favorable for carryover</a:t>
            </a:r>
            <a:endParaRPr lang="en-US" sz="3600" kern="0" dirty="0">
              <a:solidFill>
                <a:srgbClr val="000000"/>
              </a:solidFill>
              <a:latin typeface="Calibri" pitchFamily="34" charset="0"/>
            </a:endParaRPr>
          </a:p>
          <a:p>
            <a:pPr marL="742950" lvl="1" indent="-285750" fontAlgn="base">
              <a:lnSpc>
                <a:spcPct val="90000"/>
              </a:lnSpc>
              <a:spcBef>
                <a:spcPct val="20000"/>
              </a:spcBef>
              <a:spcAft>
                <a:spcPct val="0"/>
              </a:spcAft>
              <a:buFont typeface="Arial" pitchFamily="34" charset="0"/>
              <a:buChar char="•"/>
              <a:defRPr/>
            </a:pPr>
            <a:r>
              <a:rPr lang="en-US" sz="3600" kern="0" dirty="0" smtClean="0">
                <a:solidFill>
                  <a:srgbClr val="000000"/>
                </a:solidFill>
                <a:latin typeface="Calibri" pitchFamily="34" charset="0"/>
              </a:rPr>
              <a:t>Herbicide-tolerant crops used</a:t>
            </a:r>
            <a:endParaRPr lang="en-US" sz="3600" kern="0" dirty="0">
              <a:solidFill>
                <a:srgbClr val="000000"/>
              </a:solidFill>
              <a:latin typeface="Calibri" pitchFamily="34" charset="0"/>
            </a:endParaRPr>
          </a:p>
        </p:txBody>
      </p:sp>
      <p:pic>
        <p:nvPicPr>
          <p:cNvPr id="5" name="Picture 4" descr="spraying no till beans.jpg"/>
          <p:cNvPicPr>
            <a:picLocks noChangeAspect="1"/>
          </p:cNvPicPr>
          <p:nvPr/>
        </p:nvPicPr>
        <p:blipFill>
          <a:blip r:embed="rId3" cstate="print"/>
          <a:stretch>
            <a:fillRect/>
          </a:stretch>
        </p:blipFill>
        <p:spPr>
          <a:xfrm>
            <a:off x="6019800" y="4495800"/>
            <a:ext cx="2971800" cy="2228850"/>
          </a:xfrm>
          <a:prstGeom prst="rect">
            <a:avLst/>
          </a:prstGeom>
          <a:ln>
            <a:solidFill>
              <a:srgbClr val="000000"/>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Selecting Herbicides</a:t>
            </a:r>
          </a:p>
        </p:txBody>
      </p:sp>
      <p:sp>
        <p:nvSpPr>
          <p:cNvPr id="4" name="Rectangle 3"/>
          <p:cNvSpPr txBox="1">
            <a:spLocks noChangeArrowheads="1"/>
          </p:cNvSpPr>
          <p:nvPr/>
        </p:nvSpPr>
        <p:spPr bwMode="auto">
          <a:xfrm>
            <a:off x="304800" y="1295400"/>
            <a:ext cx="8839200" cy="4953000"/>
          </a:xfrm>
          <a:prstGeom prst="rect">
            <a:avLst/>
          </a:prstGeom>
          <a:noFill/>
          <a:ln>
            <a:miter lim="800000"/>
            <a:headEnd/>
            <a:tailEnd/>
          </a:ln>
        </p:spPr>
        <p:txBody>
          <a:bodyPr/>
          <a:lstStyle/>
          <a:p>
            <a:pPr marL="285750" fontAlgn="base">
              <a:lnSpc>
                <a:spcPct val="90000"/>
              </a:lnSpc>
              <a:spcBef>
                <a:spcPct val="20000"/>
              </a:spcBef>
              <a:spcAft>
                <a:spcPct val="0"/>
              </a:spcAft>
              <a:buClr>
                <a:srgbClr val="FFFFCC"/>
              </a:buClr>
              <a:defRPr/>
            </a:pPr>
            <a:r>
              <a:rPr lang="en-US" sz="3600" b="1" kern="0" dirty="0" smtClean="0">
                <a:solidFill>
                  <a:srgbClr val="000000"/>
                </a:solidFill>
                <a:latin typeface="Calibri" pitchFamily="34" charset="0"/>
              </a:rPr>
              <a:t>Considerations for the current year</a:t>
            </a:r>
            <a:endParaRPr lang="en-US" sz="3600" b="1" kern="0" dirty="0">
              <a:solidFill>
                <a:srgbClr val="000000"/>
              </a:solidFill>
              <a:latin typeface="Calibri" pitchFamily="34" charset="0"/>
            </a:endParaRPr>
          </a:p>
          <a:p>
            <a:pPr marL="742950" lvl="1" indent="-285750" fontAlgn="base">
              <a:lnSpc>
                <a:spcPct val="90000"/>
              </a:lnSpc>
              <a:spcBef>
                <a:spcPct val="20000"/>
              </a:spcBef>
              <a:spcAft>
                <a:spcPct val="0"/>
              </a:spcAft>
              <a:buFont typeface="Arial" pitchFamily="34" charset="0"/>
              <a:buChar char="•"/>
              <a:defRPr/>
            </a:pPr>
            <a:r>
              <a:rPr lang="en-US" sz="3600" kern="0" dirty="0" smtClean="0">
                <a:solidFill>
                  <a:srgbClr val="000000"/>
                </a:solidFill>
                <a:latin typeface="Calibri" pitchFamily="34" charset="0"/>
              </a:rPr>
              <a:t>Weeds present</a:t>
            </a:r>
          </a:p>
          <a:p>
            <a:pPr marL="742950" lvl="1" indent="-285750" fontAlgn="base">
              <a:lnSpc>
                <a:spcPct val="90000"/>
              </a:lnSpc>
              <a:spcBef>
                <a:spcPct val="20000"/>
              </a:spcBef>
              <a:spcAft>
                <a:spcPct val="0"/>
              </a:spcAft>
              <a:buFont typeface="Arial" pitchFamily="34" charset="0"/>
              <a:buChar char="•"/>
              <a:defRPr/>
            </a:pPr>
            <a:r>
              <a:rPr lang="en-US" sz="3600" kern="0" dirty="0" smtClean="0">
                <a:solidFill>
                  <a:srgbClr val="000000"/>
                </a:solidFill>
                <a:latin typeface="Calibri" pitchFamily="34" charset="0"/>
              </a:rPr>
              <a:t>Herbicide-tolerant crop plans</a:t>
            </a:r>
          </a:p>
          <a:p>
            <a:pPr marL="742950" lvl="1" indent="-285750" fontAlgn="base">
              <a:lnSpc>
                <a:spcPct val="90000"/>
              </a:lnSpc>
              <a:spcBef>
                <a:spcPct val="20000"/>
              </a:spcBef>
              <a:spcAft>
                <a:spcPct val="0"/>
              </a:spcAft>
              <a:buFont typeface="Arial" pitchFamily="34" charset="0"/>
              <a:buChar char="•"/>
              <a:defRPr/>
            </a:pPr>
            <a:r>
              <a:rPr lang="en-US" sz="3600" kern="0" dirty="0" smtClean="0">
                <a:solidFill>
                  <a:srgbClr val="000000"/>
                </a:solidFill>
                <a:latin typeface="Calibri" pitchFamily="34" charset="0"/>
              </a:rPr>
              <a:t>Tillage plans</a:t>
            </a:r>
          </a:p>
          <a:p>
            <a:pPr marL="742950" lvl="1" indent="-285750" fontAlgn="base">
              <a:lnSpc>
                <a:spcPct val="90000"/>
              </a:lnSpc>
              <a:spcBef>
                <a:spcPct val="20000"/>
              </a:spcBef>
              <a:spcAft>
                <a:spcPct val="0"/>
              </a:spcAft>
              <a:buFont typeface="Arial" pitchFamily="34" charset="0"/>
              <a:buChar char="•"/>
              <a:defRPr/>
            </a:pPr>
            <a:r>
              <a:rPr lang="en-US" sz="3600" kern="0" dirty="0" smtClean="0">
                <a:solidFill>
                  <a:srgbClr val="000000"/>
                </a:solidFill>
                <a:latin typeface="Calibri" pitchFamily="34" charset="0"/>
              </a:rPr>
              <a:t>Herbicide resistance development</a:t>
            </a:r>
          </a:p>
          <a:p>
            <a:pPr marL="742950" lvl="1" indent="-285750" fontAlgn="base">
              <a:lnSpc>
                <a:spcPct val="90000"/>
              </a:lnSpc>
              <a:spcBef>
                <a:spcPct val="20000"/>
              </a:spcBef>
              <a:spcAft>
                <a:spcPct val="0"/>
              </a:spcAft>
              <a:buFont typeface="Arial" pitchFamily="34" charset="0"/>
              <a:buChar char="•"/>
              <a:defRPr/>
            </a:pPr>
            <a:r>
              <a:rPr lang="en-US" sz="3600" kern="0" dirty="0" smtClean="0">
                <a:solidFill>
                  <a:srgbClr val="000000"/>
                </a:solidFill>
                <a:latin typeface="Calibri" pitchFamily="34" charset="0"/>
              </a:rPr>
              <a:t>Timing</a:t>
            </a:r>
          </a:p>
          <a:p>
            <a:pPr marL="742950" lvl="1" indent="-285750" fontAlgn="base">
              <a:lnSpc>
                <a:spcPct val="90000"/>
              </a:lnSpc>
              <a:spcBef>
                <a:spcPct val="20000"/>
              </a:spcBef>
              <a:spcAft>
                <a:spcPct val="0"/>
              </a:spcAft>
              <a:buFont typeface="Arial" pitchFamily="34" charset="0"/>
              <a:buChar char="•"/>
              <a:defRPr/>
            </a:pPr>
            <a:r>
              <a:rPr lang="en-US" sz="3600" kern="0" dirty="0" smtClean="0">
                <a:solidFill>
                  <a:srgbClr val="000000"/>
                </a:solidFill>
                <a:latin typeface="Calibri" pitchFamily="34" charset="0"/>
              </a:rPr>
              <a:t>Crop rotations for future years (carryover)</a:t>
            </a:r>
          </a:p>
          <a:p>
            <a:pPr marL="742950" lvl="1" indent="-285750" fontAlgn="base">
              <a:lnSpc>
                <a:spcPct val="90000"/>
              </a:lnSpc>
              <a:spcBef>
                <a:spcPct val="20000"/>
              </a:spcBef>
              <a:spcAft>
                <a:spcPct val="0"/>
              </a:spcAft>
              <a:buFont typeface="Arial" pitchFamily="34" charset="0"/>
              <a:buChar char="•"/>
              <a:defRPr/>
            </a:pPr>
            <a:r>
              <a:rPr lang="en-US" sz="3600" kern="0" dirty="0" smtClean="0">
                <a:solidFill>
                  <a:srgbClr val="000000"/>
                </a:solidFill>
                <a:latin typeface="Calibri" pitchFamily="34" charset="0"/>
              </a:rPr>
              <a:t>Label restrictions</a:t>
            </a:r>
            <a:endParaRPr lang="en-US" sz="3600" kern="0" dirty="0">
              <a:solidFill>
                <a:srgbClr val="000000"/>
              </a:solidFill>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Herbicide Classes</a:t>
            </a:r>
          </a:p>
        </p:txBody>
      </p:sp>
      <p:sp>
        <p:nvSpPr>
          <p:cNvPr id="4" name="Rectangle 3"/>
          <p:cNvSpPr txBox="1">
            <a:spLocks noChangeArrowheads="1"/>
          </p:cNvSpPr>
          <p:nvPr/>
        </p:nvSpPr>
        <p:spPr bwMode="auto">
          <a:xfrm>
            <a:off x="533400" y="1371600"/>
            <a:ext cx="5029200" cy="4114800"/>
          </a:xfrm>
          <a:prstGeom prst="rect">
            <a:avLst/>
          </a:prstGeom>
          <a:noFill/>
          <a:ln>
            <a:miter lim="800000"/>
            <a:headEnd/>
            <a:tailEnd/>
          </a:ln>
        </p:spPr>
        <p:txBody>
          <a:bodyPr/>
          <a:lstStyle/>
          <a:p>
            <a:pPr marL="285750" indent="-285750" fontAlgn="base">
              <a:lnSpc>
                <a:spcPct val="90000"/>
              </a:lnSpc>
              <a:spcBef>
                <a:spcPct val="20000"/>
              </a:spcBef>
              <a:spcAft>
                <a:spcPct val="0"/>
              </a:spcAft>
              <a:buFont typeface="Arial" pitchFamily="34" charset="0"/>
              <a:buChar char="•"/>
              <a:defRPr/>
            </a:pPr>
            <a:r>
              <a:rPr lang="en-US" sz="2800" kern="0" dirty="0">
                <a:solidFill>
                  <a:srgbClr val="000000"/>
                </a:solidFill>
                <a:latin typeface="Calibri" pitchFamily="34" charset="0"/>
              </a:rPr>
              <a:t>Different classes of </a:t>
            </a:r>
            <a:r>
              <a:rPr lang="en-US" sz="2800" kern="0" dirty="0" smtClean="0">
                <a:solidFill>
                  <a:srgbClr val="000000"/>
                </a:solidFill>
                <a:latin typeface="Calibri" pitchFamily="34" charset="0"/>
              </a:rPr>
              <a:t>herbicides</a:t>
            </a:r>
          </a:p>
          <a:p>
            <a:pPr marL="285750" indent="-285750" fontAlgn="base">
              <a:lnSpc>
                <a:spcPct val="90000"/>
              </a:lnSpc>
              <a:spcBef>
                <a:spcPct val="20000"/>
              </a:spcBef>
              <a:spcAft>
                <a:spcPct val="0"/>
              </a:spcAft>
              <a:buFont typeface="Arial" pitchFamily="34" charset="0"/>
              <a:buChar char="•"/>
              <a:defRPr/>
            </a:pPr>
            <a:r>
              <a:rPr lang="en-US" sz="2800" kern="0" dirty="0" smtClean="0">
                <a:solidFill>
                  <a:srgbClr val="000000"/>
                </a:solidFill>
                <a:latin typeface="Calibri" pitchFamily="34" charset="0"/>
              </a:rPr>
              <a:t>Mode of action - mechanism by which a herbicide kills a plant</a:t>
            </a:r>
          </a:p>
          <a:p>
            <a:pPr marL="285750" indent="-285750" fontAlgn="base">
              <a:lnSpc>
                <a:spcPct val="90000"/>
              </a:lnSpc>
              <a:spcBef>
                <a:spcPct val="20000"/>
              </a:spcBef>
              <a:spcAft>
                <a:spcPct val="0"/>
              </a:spcAft>
              <a:buFont typeface="Arial" pitchFamily="34" charset="0"/>
              <a:buChar char="•"/>
              <a:defRPr/>
            </a:pPr>
            <a:r>
              <a:rPr lang="en-US" sz="2800" kern="0" dirty="0" smtClean="0">
                <a:solidFill>
                  <a:srgbClr val="000000"/>
                </a:solidFill>
                <a:latin typeface="Calibri" pitchFamily="34" charset="0"/>
              </a:rPr>
              <a:t>Site of action - Specific protein to which a herbicide binds, disrupting a physiological process in plants </a:t>
            </a:r>
          </a:p>
          <a:p>
            <a:pPr marL="285750" indent="-285750" fontAlgn="base">
              <a:lnSpc>
                <a:spcPct val="90000"/>
              </a:lnSpc>
              <a:spcBef>
                <a:spcPct val="20000"/>
              </a:spcBef>
              <a:spcAft>
                <a:spcPct val="0"/>
              </a:spcAft>
              <a:buFont typeface="Arial" pitchFamily="34" charset="0"/>
              <a:buChar char="•"/>
              <a:defRPr/>
            </a:pPr>
            <a:r>
              <a:rPr lang="en-US" sz="2800" kern="0" dirty="0" smtClean="0">
                <a:solidFill>
                  <a:srgbClr val="000000"/>
                </a:solidFill>
                <a:latin typeface="Calibri" pitchFamily="34" charset="0"/>
              </a:rPr>
              <a:t>Herbicides with the same mode of action may or may not have the same site of action</a:t>
            </a:r>
          </a:p>
        </p:txBody>
      </p:sp>
      <p:pic>
        <p:nvPicPr>
          <p:cNvPr id="5" name="Picture 4" descr="translocated vs contact.bmp"/>
          <p:cNvPicPr>
            <a:picLocks noChangeAspect="1"/>
          </p:cNvPicPr>
          <p:nvPr/>
        </p:nvPicPr>
        <p:blipFill>
          <a:blip r:embed="rId3" cstate="print"/>
          <a:stretch>
            <a:fillRect/>
          </a:stretch>
        </p:blipFill>
        <p:spPr>
          <a:xfrm>
            <a:off x="5638800" y="2514600"/>
            <a:ext cx="2905253" cy="1981200"/>
          </a:xfrm>
          <a:prstGeom prst="rect">
            <a:avLst/>
          </a:prstGeom>
          <a:ln>
            <a:solidFill>
              <a:srgbClr val="000000"/>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562600"/>
            <a:ext cx="9144000" cy="1288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393"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Summary</a:t>
            </a:r>
          </a:p>
        </p:txBody>
      </p:sp>
      <p:sp>
        <p:nvSpPr>
          <p:cNvPr id="4" name="Rectangle 3"/>
          <p:cNvSpPr txBox="1">
            <a:spLocks noChangeArrowheads="1"/>
          </p:cNvSpPr>
          <p:nvPr/>
        </p:nvSpPr>
        <p:spPr bwMode="auto">
          <a:xfrm>
            <a:off x="609600" y="1295400"/>
            <a:ext cx="8077200" cy="4953000"/>
          </a:xfrm>
          <a:prstGeom prst="rect">
            <a:avLst/>
          </a:prstGeom>
          <a:noFill/>
          <a:ln>
            <a:miter lim="800000"/>
            <a:headEnd/>
            <a:tailEnd/>
          </a:ln>
        </p:spPr>
        <p:txBody>
          <a:bodyPr/>
          <a:lstStyle/>
          <a:p>
            <a:pPr marL="285750" indent="-285750" fontAlgn="base">
              <a:lnSpc>
                <a:spcPct val="90000"/>
              </a:lnSpc>
              <a:spcBef>
                <a:spcPct val="20000"/>
              </a:spcBef>
              <a:spcAft>
                <a:spcPct val="0"/>
              </a:spcAft>
              <a:buFont typeface="Arial" pitchFamily="34" charset="0"/>
              <a:buChar char="•"/>
              <a:defRPr/>
            </a:pPr>
            <a:r>
              <a:rPr lang="en-US" sz="2600" kern="0" dirty="0" smtClean="0">
                <a:solidFill>
                  <a:srgbClr val="000000"/>
                </a:solidFill>
                <a:latin typeface="Calibri" pitchFamily="34" charset="0"/>
              </a:rPr>
              <a:t>Weed management is vital for maximizing crop production.</a:t>
            </a:r>
          </a:p>
          <a:p>
            <a:pPr marL="285750" indent="-285750" fontAlgn="base">
              <a:lnSpc>
                <a:spcPct val="90000"/>
              </a:lnSpc>
              <a:spcBef>
                <a:spcPct val="20000"/>
              </a:spcBef>
              <a:spcAft>
                <a:spcPct val="0"/>
              </a:spcAft>
              <a:buFont typeface="Arial" pitchFamily="34" charset="0"/>
              <a:buChar char="•"/>
              <a:defRPr/>
            </a:pPr>
            <a:r>
              <a:rPr lang="en-US" sz="2600" kern="0" dirty="0" smtClean="0">
                <a:solidFill>
                  <a:srgbClr val="000000"/>
                </a:solidFill>
                <a:latin typeface="Calibri" pitchFamily="34" charset="0"/>
              </a:rPr>
              <a:t>Because weed species vary in their response to different management strategies, proper identification is essential to develop effective management plans.</a:t>
            </a:r>
          </a:p>
          <a:p>
            <a:pPr marL="285750" indent="-285750" fontAlgn="base">
              <a:lnSpc>
                <a:spcPct val="90000"/>
              </a:lnSpc>
              <a:spcBef>
                <a:spcPct val="20000"/>
              </a:spcBef>
              <a:spcAft>
                <a:spcPct val="0"/>
              </a:spcAft>
              <a:buFont typeface="Arial" pitchFamily="34" charset="0"/>
              <a:buChar char="•"/>
              <a:defRPr/>
            </a:pPr>
            <a:r>
              <a:rPr lang="en-US" sz="2600" kern="0" dirty="0" smtClean="0">
                <a:solidFill>
                  <a:srgbClr val="000000"/>
                </a:solidFill>
                <a:latin typeface="Calibri" pitchFamily="34" charset="0"/>
              </a:rPr>
              <a:t>Weed management plans include preventative, cultural, mechanical, or chemical control methods that are specific to the particular cropping system and weeds present. </a:t>
            </a:r>
          </a:p>
          <a:p>
            <a:pPr marL="285750" indent="-285750" fontAlgn="base">
              <a:lnSpc>
                <a:spcPct val="90000"/>
              </a:lnSpc>
              <a:spcBef>
                <a:spcPct val="20000"/>
              </a:spcBef>
              <a:spcAft>
                <a:spcPct val="0"/>
              </a:spcAft>
              <a:buFont typeface="Arial" pitchFamily="34" charset="0"/>
              <a:buChar char="•"/>
              <a:defRPr/>
            </a:pPr>
            <a:r>
              <a:rPr lang="en-US" sz="2600" kern="0" dirty="0" smtClean="0">
                <a:solidFill>
                  <a:srgbClr val="000000"/>
                </a:solidFill>
                <a:latin typeface="Calibri" pitchFamily="34" charset="0"/>
              </a:rPr>
              <a:t>Control methods must be employed at the appropriate time for optimum results.</a:t>
            </a:r>
          </a:p>
        </p:txBody>
      </p:sp>
      <p:pic>
        <p:nvPicPr>
          <p:cNvPr id="9" name="Picture 2"/>
          <p:cNvPicPr>
            <a:picLocks noChangeAspect="1" noChangeArrowheads="1"/>
          </p:cNvPicPr>
          <p:nvPr/>
        </p:nvPicPr>
        <p:blipFill>
          <a:blip r:embed="rId3" cstate="print"/>
          <a:srcRect/>
          <a:stretch>
            <a:fillRect/>
          </a:stretch>
        </p:blipFill>
        <p:spPr bwMode="auto">
          <a:xfrm>
            <a:off x="4038600" y="5638800"/>
            <a:ext cx="1257300" cy="952500"/>
          </a:xfrm>
          <a:prstGeom prst="rect">
            <a:avLst/>
          </a:prstGeom>
          <a:noFill/>
          <a:ln w="25400">
            <a:noFill/>
            <a:miter lim="800000"/>
            <a:headEnd/>
            <a:tailEnd/>
          </a:ln>
        </p:spPr>
      </p:pic>
      <p:pic>
        <p:nvPicPr>
          <p:cNvPr id="10" name="Picture 3" descr="C:\Users\ajsisson\Desktop\ISUEO_WordmarkColor.bmp"/>
          <p:cNvPicPr>
            <a:picLocks noChangeAspect="1" noChangeArrowheads="1"/>
          </p:cNvPicPr>
          <p:nvPr/>
        </p:nvPicPr>
        <p:blipFill rotWithShape="1">
          <a:blip r:embed="rId4">
            <a:extLst>
              <a:ext uri="{28A0092B-C50C-407E-A947-70E740481C1C}">
                <a14:useLocalDpi xmlns:a14="http://schemas.microsoft.com/office/drawing/2010/main" val="0"/>
              </a:ext>
            </a:extLst>
          </a:blip>
          <a:srcRect t="42071"/>
          <a:stretch/>
        </p:blipFill>
        <p:spPr bwMode="auto">
          <a:xfrm>
            <a:off x="381000" y="5955215"/>
            <a:ext cx="3511413" cy="5217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xtbann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5825547"/>
            <a:ext cx="3346946" cy="65145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0" y="228600"/>
            <a:ext cx="9144000" cy="1446213"/>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400" b="1" dirty="0" smtClean="0">
                <a:solidFill>
                  <a:srgbClr val="000000"/>
                </a:solidFill>
                <a:latin typeface="Calibri" pitchFamily="34" charset="0"/>
              </a:rPr>
              <a:t>Timeliness of weed control</a:t>
            </a:r>
            <a:endParaRPr lang="en-US" sz="4400" b="1" dirty="0">
              <a:solidFill>
                <a:srgbClr val="000000"/>
              </a:solidFill>
              <a:latin typeface="Calibri" pitchFamily="34" charset="0"/>
            </a:endParaRPr>
          </a:p>
          <a:p>
            <a:pPr eaLnBrk="0" fontAlgn="base" hangingPunct="0">
              <a:spcBef>
                <a:spcPct val="0"/>
              </a:spcBef>
              <a:spcAft>
                <a:spcPct val="0"/>
              </a:spcAft>
            </a:pPr>
            <a:endParaRPr lang="en-US" sz="4400" b="1" dirty="0">
              <a:solidFill>
                <a:srgbClr val="800000"/>
              </a:solidFill>
              <a:latin typeface="Calibri" pitchFamily="34" charset="0"/>
            </a:endParaRPr>
          </a:p>
        </p:txBody>
      </p:sp>
      <p:sp>
        <p:nvSpPr>
          <p:cNvPr id="51203" name="Text Box 5"/>
          <p:cNvSpPr txBox="1">
            <a:spLocks noChangeArrowheads="1"/>
          </p:cNvSpPr>
          <p:nvPr/>
        </p:nvSpPr>
        <p:spPr bwMode="auto">
          <a:xfrm>
            <a:off x="609600" y="1600200"/>
            <a:ext cx="7696200" cy="3539430"/>
          </a:xfrm>
          <a:prstGeom prst="rect">
            <a:avLst/>
          </a:prstGeom>
          <a:noFill/>
          <a:ln w="9525">
            <a:noFill/>
            <a:miter lim="800000"/>
            <a:headEnd/>
            <a:tailEnd/>
          </a:ln>
        </p:spPr>
        <p:txBody>
          <a:bodyPr wrap="square">
            <a:spAutoFit/>
          </a:bodyPr>
          <a:lstStyle/>
          <a:p>
            <a:pPr marL="274320" indent="-274320" eaLnBrk="0" fontAlgn="base" hangingPunct="0">
              <a:spcBef>
                <a:spcPct val="0"/>
              </a:spcBef>
              <a:spcAft>
                <a:spcPct val="0"/>
              </a:spcAft>
              <a:buFont typeface="Arial" pitchFamily="34" charset="0"/>
              <a:buChar char="•"/>
            </a:pPr>
            <a:r>
              <a:rPr lang="en-US" sz="3200" dirty="0" smtClean="0">
                <a:solidFill>
                  <a:srgbClr val="000000"/>
                </a:solidFill>
                <a:latin typeface="Calibri" pitchFamily="34" charset="0"/>
              </a:rPr>
              <a:t>Weeds are best controlled within the first several weeks after a crop is planted</a:t>
            </a:r>
          </a:p>
          <a:p>
            <a:pPr marL="274320" indent="-274320" eaLnBrk="0" fontAlgn="base" hangingPunct="0">
              <a:spcBef>
                <a:spcPct val="0"/>
              </a:spcBef>
              <a:spcAft>
                <a:spcPct val="0"/>
              </a:spcAft>
              <a:buFont typeface="Arial" pitchFamily="34" charset="0"/>
              <a:buChar char="•"/>
            </a:pPr>
            <a:r>
              <a:rPr lang="en-US" sz="3200" dirty="0" smtClean="0">
                <a:solidFill>
                  <a:srgbClr val="000000"/>
                </a:solidFill>
                <a:latin typeface="Calibri" pitchFamily="34" charset="0"/>
              </a:rPr>
              <a:t>Herbicides are more effective against smaller weeds</a:t>
            </a:r>
          </a:p>
          <a:p>
            <a:pPr marL="274320" indent="-274320" eaLnBrk="0" fontAlgn="base" hangingPunct="0">
              <a:spcBef>
                <a:spcPct val="0"/>
              </a:spcBef>
              <a:spcAft>
                <a:spcPct val="0"/>
              </a:spcAft>
              <a:buFont typeface="Arial" pitchFamily="34" charset="0"/>
              <a:buChar char="•"/>
            </a:pPr>
            <a:r>
              <a:rPr lang="en-US" sz="3200" dirty="0" smtClean="0">
                <a:solidFill>
                  <a:srgbClr val="000000"/>
                </a:solidFill>
                <a:latin typeface="Calibri" pitchFamily="34" charset="0"/>
              </a:rPr>
              <a:t>Smaller weeds are less competitive than larger weeds</a:t>
            </a:r>
          </a:p>
          <a:p>
            <a:pPr marL="274320" indent="-274320" eaLnBrk="0" fontAlgn="base" hangingPunct="0">
              <a:spcBef>
                <a:spcPct val="0"/>
              </a:spcBef>
              <a:spcAft>
                <a:spcPct val="0"/>
              </a:spcAft>
              <a:buFont typeface="Arial" pitchFamily="34" charset="0"/>
              <a:buChar char="•"/>
            </a:pPr>
            <a:endParaRPr lang="en-US" sz="3200" dirty="0">
              <a:solidFill>
                <a:srgbClr val="000000"/>
              </a:solidFill>
              <a:latin typeface="Calibri" pitchFamily="34" charset="0"/>
            </a:endParaRPr>
          </a:p>
        </p:txBody>
      </p:sp>
      <p:pic>
        <p:nvPicPr>
          <p:cNvPr id="5" name="Picture 4" descr="weedy beans 2 ps.jpg"/>
          <p:cNvPicPr>
            <a:picLocks noChangeAspect="1"/>
          </p:cNvPicPr>
          <p:nvPr/>
        </p:nvPicPr>
        <p:blipFill>
          <a:blip r:embed="rId3" cstate="print"/>
          <a:stretch>
            <a:fillRect/>
          </a:stretch>
        </p:blipFill>
        <p:spPr>
          <a:xfrm>
            <a:off x="5410200" y="4114800"/>
            <a:ext cx="3291840" cy="2468880"/>
          </a:xfrm>
          <a:prstGeom prst="rect">
            <a:avLst/>
          </a:prstGeom>
          <a:ln w="9525">
            <a:solidFill>
              <a:srgbClr val="000000"/>
            </a:solid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Maximize profit</a:t>
            </a:r>
          </a:p>
        </p:txBody>
      </p:sp>
      <p:sp>
        <p:nvSpPr>
          <p:cNvPr id="27651" name="Rectangle 3"/>
          <p:cNvSpPr>
            <a:spLocks noGrp="1" noChangeArrowheads="1"/>
          </p:cNvSpPr>
          <p:nvPr>
            <p:ph type="body" idx="4294967295"/>
          </p:nvPr>
        </p:nvSpPr>
        <p:spPr bwMode="auto">
          <a:xfrm>
            <a:off x="609600" y="1447800"/>
            <a:ext cx="7467600" cy="4191000"/>
          </a:xfrm>
          <a:prstGeom prst="rect">
            <a:avLst/>
          </a:prstGeom>
          <a:ln>
            <a:miter lim="800000"/>
            <a:headEnd/>
            <a:tailEnd/>
          </a:ln>
        </p:spPr>
        <p:txBody>
          <a:bodyPr/>
          <a:lstStyle/>
          <a:p>
            <a:pPr marL="274320" indent="-274320" eaLnBrk="1" hangingPunct="1">
              <a:lnSpc>
                <a:spcPct val="90000"/>
              </a:lnSpc>
              <a:spcBef>
                <a:spcPts val="0"/>
              </a:spcBef>
              <a:buFont typeface="Arial" pitchFamily="34" charset="0"/>
              <a:buChar char="•"/>
              <a:defRPr/>
            </a:pPr>
            <a:r>
              <a:rPr lang="en-US" dirty="0" smtClean="0">
                <a:latin typeface="Calibri" pitchFamily="34" charset="0"/>
              </a:rPr>
              <a:t>Weed management programs should maximize profit, not just weed control</a:t>
            </a:r>
          </a:p>
          <a:p>
            <a:pPr marL="274320" indent="-274320" eaLnBrk="1" hangingPunct="1">
              <a:lnSpc>
                <a:spcPct val="90000"/>
              </a:lnSpc>
              <a:spcBef>
                <a:spcPts val="0"/>
              </a:spcBef>
              <a:buFont typeface="Arial" pitchFamily="34" charset="0"/>
              <a:buChar char="•"/>
              <a:defRPr/>
            </a:pPr>
            <a:r>
              <a:rPr lang="en-US" dirty="0" smtClean="0">
                <a:latin typeface="Calibri" pitchFamily="34" charset="0"/>
              </a:rPr>
              <a:t>Some weeds may need 100% control if they are particularly competitive, persistent, or difficult to control</a:t>
            </a:r>
          </a:p>
          <a:p>
            <a:pPr marL="274320" lvl="1" indent="-274320" eaLnBrk="1" hangingPunct="1">
              <a:lnSpc>
                <a:spcPct val="90000"/>
              </a:lnSpc>
              <a:spcBef>
                <a:spcPts val="0"/>
              </a:spcBef>
              <a:buClr>
                <a:schemeClr val="tx1"/>
              </a:buClr>
              <a:buFontTx/>
              <a:buChar char="-"/>
              <a:defRPr/>
            </a:pPr>
            <a:endParaRPr lang="en-US" sz="3200" dirty="0" smtClean="0">
              <a:latin typeface="Calibri" pitchFamily="34" charset="0"/>
            </a:endParaRPr>
          </a:p>
          <a:p>
            <a:pPr marL="274320" lvl="1" indent="-274320" eaLnBrk="1" hangingPunct="1">
              <a:lnSpc>
                <a:spcPct val="90000"/>
              </a:lnSpc>
              <a:spcBef>
                <a:spcPts val="0"/>
              </a:spcBef>
              <a:buClr>
                <a:schemeClr val="tx1"/>
              </a:buClr>
              <a:defRPr/>
            </a:pPr>
            <a:endParaRPr lang="en-US" sz="3200" b="1" dirty="0" smtClean="0">
              <a:latin typeface="Calibri" pitchFamily="34" charset="0"/>
            </a:endParaRPr>
          </a:p>
        </p:txBody>
      </p:sp>
      <p:pic>
        <p:nvPicPr>
          <p:cNvPr id="4" name="Picture 3" descr="giant ragweed patch 3.jpg"/>
          <p:cNvPicPr>
            <a:picLocks noChangeAspect="1"/>
          </p:cNvPicPr>
          <p:nvPr/>
        </p:nvPicPr>
        <p:blipFill>
          <a:blip r:embed="rId3" cstate="print"/>
          <a:stretch>
            <a:fillRect/>
          </a:stretch>
        </p:blipFill>
        <p:spPr>
          <a:xfrm>
            <a:off x="5715000" y="3886200"/>
            <a:ext cx="3048000" cy="2286000"/>
          </a:xfrm>
          <a:prstGeom prst="rect">
            <a:avLst/>
          </a:prstGeom>
          <a:ln>
            <a:solidFill>
              <a:srgbClr val="000000"/>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Proper identification</a:t>
            </a:r>
          </a:p>
        </p:txBody>
      </p:sp>
      <p:sp>
        <p:nvSpPr>
          <p:cNvPr id="27651" name="Rectangle 3"/>
          <p:cNvSpPr>
            <a:spLocks noGrp="1" noChangeArrowheads="1"/>
          </p:cNvSpPr>
          <p:nvPr>
            <p:ph type="body" idx="4294967295"/>
          </p:nvPr>
        </p:nvSpPr>
        <p:spPr bwMode="auto">
          <a:xfrm>
            <a:off x="609600" y="1371600"/>
            <a:ext cx="4419600" cy="4191000"/>
          </a:xfrm>
          <a:prstGeom prst="rect">
            <a:avLst/>
          </a:prstGeom>
          <a:ln>
            <a:miter lim="800000"/>
            <a:headEnd/>
            <a:tailEnd/>
          </a:ln>
        </p:spPr>
        <p:txBody>
          <a:bodyPr/>
          <a:lstStyle/>
          <a:p>
            <a:pPr marL="0" lvl="1" indent="0" eaLnBrk="1" hangingPunct="1">
              <a:lnSpc>
                <a:spcPct val="90000"/>
              </a:lnSpc>
              <a:spcBef>
                <a:spcPts val="0"/>
              </a:spcBef>
              <a:buClr>
                <a:schemeClr val="tx1"/>
              </a:buClr>
              <a:buFont typeface="Arial" charset="0"/>
              <a:buNone/>
              <a:defRPr/>
            </a:pPr>
            <a:r>
              <a:rPr lang="en-US" sz="4000" dirty="0" smtClean="0">
                <a:latin typeface="Calibri" pitchFamily="34" charset="0"/>
              </a:rPr>
              <a:t>Identifying weeds is important for developing effective management plans</a:t>
            </a:r>
            <a:endParaRPr lang="en-US" sz="3600" dirty="0" smtClean="0">
              <a:latin typeface="Calibri" pitchFamily="34" charset="0"/>
            </a:endParaRPr>
          </a:p>
          <a:p>
            <a:pPr marL="0" lvl="1" indent="0" eaLnBrk="1" hangingPunct="1">
              <a:lnSpc>
                <a:spcPct val="90000"/>
              </a:lnSpc>
              <a:spcBef>
                <a:spcPts val="0"/>
              </a:spcBef>
              <a:buClr>
                <a:schemeClr val="tx1"/>
              </a:buClr>
              <a:buFontTx/>
              <a:buChar char="-"/>
              <a:defRPr/>
            </a:pPr>
            <a:endParaRPr lang="en-US" sz="4000" dirty="0" smtClean="0">
              <a:latin typeface="Calibri" pitchFamily="34" charset="0"/>
            </a:endParaRPr>
          </a:p>
          <a:p>
            <a:pPr marL="0" lvl="1" indent="0" eaLnBrk="1" hangingPunct="1">
              <a:lnSpc>
                <a:spcPct val="90000"/>
              </a:lnSpc>
              <a:spcBef>
                <a:spcPts val="0"/>
              </a:spcBef>
              <a:buClr>
                <a:schemeClr val="tx1"/>
              </a:buClr>
              <a:defRPr/>
            </a:pPr>
            <a:endParaRPr lang="en-US" sz="4000" dirty="0" smtClean="0">
              <a:latin typeface="Calibri" pitchFamily="34" charset="0"/>
            </a:endParaRPr>
          </a:p>
        </p:txBody>
      </p:sp>
      <p:pic>
        <p:nvPicPr>
          <p:cNvPr id="5" name="Picture 2"/>
          <p:cNvPicPr>
            <a:picLocks noChangeAspect="1" noChangeArrowheads="1"/>
          </p:cNvPicPr>
          <p:nvPr/>
        </p:nvPicPr>
        <p:blipFill>
          <a:blip r:embed="rId3"/>
          <a:srcRect t="1250"/>
          <a:stretch>
            <a:fillRect/>
          </a:stretch>
        </p:blipFill>
        <p:spPr bwMode="auto">
          <a:xfrm>
            <a:off x="5410200" y="1441670"/>
            <a:ext cx="2971800" cy="5035330"/>
          </a:xfrm>
          <a:prstGeom prst="rect">
            <a:avLst/>
          </a:prstGeom>
          <a:noFill/>
          <a:ln w="9525">
            <a:solidFill>
              <a:srgbClr val="000000"/>
            </a:solid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0" y="228600"/>
            <a:ext cx="9144000" cy="1446213"/>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400" b="1">
                <a:solidFill>
                  <a:srgbClr val="000000"/>
                </a:solidFill>
                <a:latin typeface="Calibri" pitchFamily="34" charset="0"/>
              </a:rPr>
              <a:t>Weed Control</a:t>
            </a:r>
          </a:p>
          <a:p>
            <a:pPr eaLnBrk="0" fontAlgn="base" hangingPunct="0">
              <a:spcBef>
                <a:spcPct val="0"/>
              </a:spcBef>
              <a:spcAft>
                <a:spcPct val="0"/>
              </a:spcAft>
            </a:pPr>
            <a:endParaRPr lang="en-US" sz="4400" b="1">
              <a:solidFill>
                <a:srgbClr val="800000"/>
              </a:solidFill>
              <a:latin typeface="Calibri" pitchFamily="34" charset="0"/>
            </a:endParaRPr>
          </a:p>
        </p:txBody>
      </p:sp>
      <p:sp>
        <p:nvSpPr>
          <p:cNvPr id="51203" name="Text Box 5"/>
          <p:cNvSpPr txBox="1">
            <a:spLocks noChangeArrowheads="1"/>
          </p:cNvSpPr>
          <p:nvPr/>
        </p:nvSpPr>
        <p:spPr bwMode="auto">
          <a:xfrm>
            <a:off x="2438400" y="1905000"/>
            <a:ext cx="4572000" cy="3262432"/>
          </a:xfrm>
          <a:prstGeom prst="rect">
            <a:avLst/>
          </a:prstGeom>
          <a:noFill/>
          <a:ln w="9525">
            <a:noFill/>
            <a:miter lim="800000"/>
            <a:headEnd/>
            <a:tailEnd/>
          </a:ln>
        </p:spPr>
        <p:txBody>
          <a:bodyPr>
            <a:spAutoFit/>
          </a:bodyPr>
          <a:lstStyle/>
          <a:p>
            <a:pPr eaLnBrk="0" fontAlgn="base" hangingPunct="0">
              <a:spcBef>
                <a:spcPct val="0"/>
              </a:spcBef>
              <a:spcAft>
                <a:spcPts val="1200"/>
              </a:spcAft>
              <a:buFont typeface="Wingdings" pitchFamily="2" charset="2"/>
              <a:buChar char="§"/>
            </a:pPr>
            <a:r>
              <a:rPr lang="en-US" sz="4400" b="1" dirty="0" smtClean="0">
                <a:solidFill>
                  <a:srgbClr val="000000"/>
                </a:solidFill>
                <a:latin typeface="Calibri" pitchFamily="34" charset="0"/>
              </a:rPr>
              <a:t> Preventative</a:t>
            </a:r>
          </a:p>
          <a:p>
            <a:pPr eaLnBrk="0" fontAlgn="base" hangingPunct="0">
              <a:spcBef>
                <a:spcPct val="0"/>
              </a:spcBef>
              <a:spcAft>
                <a:spcPts val="1200"/>
              </a:spcAft>
              <a:buFont typeface="Wingdings" pitchFamily="2" charset="2"/>
              <a:buChar char="§"/>
            </a:pPr>
            <a:r>
              <a:rPr lang="en-US" sz="4400" b="1" dirty="0" smtClean="0">
                <a:solidFill>
                  <a:srgbClr val="000000"/>
                </a:solidFill>
                <a:latin typeface="Calibri" pitchFamily="34" charset="0"/>
              </a:rPr>
              <a:t> Cultural </a:t>
            </a:r>
            <a:endParaRPr lang="en-US" sz="2800" b="1" dirty="0">
              <a:solidFill>
                <a:srgbClr val="000000"/>
              </a:solidFill>
              <a:latin typeface="Calibri" pitchFamily="34" charset="0"/>
            </a:endParaRPr>
          </a:p>
          <a:p>
            <a:pPr eaLnBrk="0" fontAlgn="base" hangingPunct="0">
              <a:spcBef>
                <a:spcPct val="0"/>
              </a:spcBef>
              <a:spcAft>
                <a:spcPts val="1200"/>
              </a:spcAft>
              <a:buFont typeface="Wingdings" pitchFamily="2" charset="2"/>
              <a:buChar char="§"/>
            </a:pPr>
            <a:r>
              <a:rPr lang="en-US" sz="4000" b="1" dirty="0">
                <a:solidFill>
                  <a:srgbClr val="000000"/>
                </a:solidFill>
                <a:latin typeface="Calibri" pitchFamily="34" charset="0"/>
              </a:rPr>
              <a:t> </a:t>
            </a:r>
            <a:r>
              <a:rPr lang="en-US" sz="4400" b="1" dirty="0" smtClean="0">
                <a:solidFill>
                  <a:srgbClr val="000000"/>
                </a:solidFill>
                <a:latin typeface="Calibri" pitchFamily="34" charset="0"/>
              </a:rPr>
              <a:t>Mechanical</a:t>
            </a:r>
            <a:endParaRPr lang="en-US" sz="2800" b="1" dirty="0">
              <a:solidFill>
                <a:srgbClr val="000000"/>
              </a:solidFill>
              <a:latin typeface="Calibri" pitchFamily="34" charset="0"/>
            </a:endParaRPr>
          </a:p>
          <a:p>
            <a:pPr eaLnBrk="0" fontAlgn="base" hangingPunct="0">
              <a:spcBef>
                <a:spcPct val="0"/>
              </a:spcBef>
              <a:spcAft>
                <a:spcPts val="1200"/>
              </a:spcAft>
              <a:buFont typeface="Wingdings" pitchFamily="2" charset="2"/>
              <a:buChar char="§"/>
            </a:pPr>
            <a:r>
              <a:rPr lang="en-US" sz="4000" b="1" dirty="0">
                <a:solidFill>
                  <a:srgbClr val="000000"/>
                </a:solidFill>
                <a:latin typeface="Calibri" pitchFamily="34" charset="0"/>
              </a:rPr>
              <a:t> </a:t>
            </a:r>
            <a:r>
              <a:rPr lang="en-US" sz="4400" b="1" dirty="0">
                <a:solidFill>
                  <a:srgbClr val="000000"/>
                </a:solidFill>
                <a:latin typeface="Calibri" pitchFamily="34" charset="0"/>
              </a:rPr>
              <a:t>Chemical</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Weed Control – Prevention </a:t>
            </a:r>
          </a:p>
        </p:txBody>
      </p:sp>
      <p:sp>
        <p:nvSpPr>
          <p:cNvPr id="4" name="Rectangle 3"/>
          <p:cNvSpPr txBox="1">
            <a:spLocks noChangeArrowheads="1"/>
          </p:cNvSpPr>
          <p:nvPr/>
        </p:nvSpPr>
        <p:spPr bwMode="auto">
          <a:xfrm>
            <a:off x="685800" y="1524000"/>
            <a:ext cx="8153400" cy="4953000"/>
          </a:xfrm>
          <a:prstGeom prst="rect">
            <a:avLst/>
          </a:prstGeom>
          <a:noFill/>
          <a:ln>
            <a:miter lim="800000"/>
            <a:headEnd/>
            <a:tailEnd/>
          </a:ln>
        </p:spPr>
        <p:txBody>
          <a:bodyPr/>
          <a:lstStyle/>
          <a:p>
            <a:pPr marL="285750" fontAlgn="base">
              <a:lnSpc>
                <a:spcPct val="90000"/>
              </a:lnSpc>
              <a:spcBef>
                <a:spcPct val="20000"/>
              </a:spcBef>
              <a:spcAft>
                <a:spcPct val="0"/>
              </a:spcAft>
              <a:buClr>
                <a:srgbClr val="FFFFCC"/>
              </a:buClr>
              <a:defRPr/>
            </a:pPr>
            <a:r>
              <a:rPr lang="en-US" sz="4000" b="1" kern="0" dirty="0" smtClean="0">
                <a:solidFill>
                  <a:srgbClr val="000000"/>
                </a:solidFill>
                <a:latin typeface="Calibri" pitchFamily="34" charset="0"/>
              </a:rPr>
              <a:t>Not allowing weeds to become established</a:t>
            </a:r>
            <a:endParaRPr lang="en-US" sz="4000" b="1" kern="0" dirty="0">
              <a:solidFill>
                <a:srgbClr val="000000"/>
              </a:solidFill>
              <a:latin typeface="Calibri" pitchFamily="34" charset="0"/>
            </a:endParaRPr>
          </a:p>
          <a:p>
            <a:pPr marL="742950" lvl="1" indent="-285750" fontAlgn="base">
              <a:lnSpc>
                <a:spcPct val="90000"/>
              </a:lnSpc>
              <a:spcBef>
                <a:spcPct val="20000"/>
              </a:spcBef>
              <a:spcAft>
                <a:spcPct val="0"/>
              </a:spcAft>
              <a:buFont typeface="Arial" pitchFamily="34" charset="0"/>
              <a:buChar char="•"/>
              <a:defRPr/>
            </a:pPr>
            <a:r>
              <a:rPr lang="en-US" sz="3200" kern="0" dirty="0" smtClean="0">
                <a:solidFill>
                  <a:srgbClr val="000000"/>
                </a:solidFill>
                <a:latin typeface="Calibri" pitchFamily="34" charset="0"/>
              </a:rPr>
              <a:t>Control in non-cropland areas</a:t>
            </a:r>
            <a:endParaRPr lang="en-US" sz="3200" kern="0" dirty="0">
              <a:solidFill>
                <a:srgbClr val="000000"/>
              </a:solidFill>
              <a:latin typeface="Calibri" pitchFamily="34" charset="0"/>
            </a:endParaRPr>
          </a:p>
          <a:p>
            <a:pPr marL="742950" lvl="1" indent="-285750" fontAlgn="base">
              <a:lnSpc>
                <a:spcPct val="90000"/>
              </a:lnSpc>
              <a:spcBef>
                <a:spcPct val="20000"/>
              </a:spcBef>
              <a:spcAft>
                <a:spcPct val="0"/>
              </a:spcAft>
              <a:buFont typeface="Arial" pitchFamily="34" charset="0"/>
              <a:buChar char="•"/>
              <a:defRPr/>
            </a:pPr>
            <a:r>
              <a:rPr lang="en-US" sz="3200" kern="0" dirty="0" smtClean="0">
                <a:solidFill>
                  <a:srgbClr val="000000"/>
                </a:solidFill>
                <a:latin typeface="Calibri" pitchFamily="34" charset="0"/>
              </a:rPr>
              <a:t>Plant weed-free crop seed</a:t>
            </a:r>
            <a:endParaRPr lang="en-US" sz="3200" kern="0" dirty="0">
              <a:solidFill>
                <a:srgbClr val="000000"/>
              </a:solidFill>
              <a:latin typeface="Calibri" pitchFamily="34" charset="0"/>
            </a:endParaRPr>
          </a:p>
          <a:p>
            <a:pPr marL="742950" lvl="1" indent="-285750" fontAlgn="base">
              <a:lnSpc>
                <a:spcPct val="90000"/>
              </a:lnSpc>
              <a:spcBef>
                <a:spcPct val="20000"/>
              </a:spcBef>
              <a:spcAft>
                <a:spcPct val="0"/>
              </a:spcAft>
              <a:buFont typeface="Arial" pitchFamily="34" charset="0"/>
              <a:buChar char="•"/>
              <a:defRPr/>
            </a:pPr>
            <a:r>
              <a:rPr lang="en-US" sz="3200" kern="0" dirty="0" smtClean="0">
                <a:solidFill>
                  <a:srgbClr val="000000"/>
                </a:solidFill>
                <a:latin typeface="Calibri" pitchFamily="34" charset="0"/>
              </a:rPr>
              <a:t>Not spreading manure, hay, or crop residue on fields that is contaminated with weed seeds</a:t>
            </a:r>
            <a:endParaRPr lang="en-US" sz="3200" kern="0" dirty="0">
              <a:solidFill>
                <a:srgbClr val="000000"/>
              </a:solidFill>
              <a:latin typeface="Calibri" pitchFamily="34" charset="0"/>
            </a:endParaRPr>
          </a:p>
          <a:p>
            <a:pPr marL="742950" lvl="1" indent="-285750" fontAlgn="base">
              <a:lnSpc>
                <a:spcPct val="90000"/>
              </a:lnSpc>
              <a:spcBef>
                <a:spcPct val="20000"/>
              </a:spcBef>
              <a:spcAft>
                <a:spcPct val="0"/>
              </a:spcAft>
              <a:buFont typeface="Arial" pitchFamily="34" charset="0"/>
              <a:buChar char="•"/>
              <a:defRPr/>
            </a:pPr>
            <a:r>
              <a:rPr lang="en-US" sz="3200" dirty="0" smtClean="0">
                <a:solidFill>
                  <a:srgbClr val="000000"/>
                </a:solidFill>
                <a:latin typeface="Calibri" pitchFamily="34" charset="0"/>
              </a:rPr>
              <a:t>Clean machinery between fields</a:t>
            </a:r>
          </a:p>
          <a:p>
            <a:pPr marL="742950" lvl="1" indent="-285750" fontAlgn="base">
              <a:lnSpc>
                <a:spcPct val="90000"/>
              </a:lnSpc>
              <a:spcBef>
                <a:spcPct val="20000"/>
              </a:spcBef>
              <a:spcAft>
                <a:spcPct val="0"/>
              </a:spcAft>
              <a:buFont typeface="Arial" pitchFamily="34" charset="0"/>
              <a:buChar char="•"/>
              <a:defRPr/>
            </a:pPr>
            <a:r>
              <a:rPr lang="en-US" sz="3200" kern="0" dirty="0" smtClean="0">
                <a:solidFill>
                  <a:srgbClr val="000000"/>
                </a:solidFill>
                <a:latin typeface="Calibri" pitchFamily="34" charset="0"/>
              </a:rPr>
              <a:t>Eliminate “new” weeds that appear</a:t>
            </a:r>
            <a:endParaRPr lang="en-US" sz="4000" b="1" kern="0" dirty="0">
              <a:solidFill>
                <a:srgbClr val="000000"/>
              </a:solidFill>
              <a:latin typeface="Calibri" pitchFamily="34" charset="0"/>
            </a:endParaRPr>
          </a:p>
        </p:txBody>
      </p:sp>
      <p:pic>
        <p:nvPicPr>
          <p:cNvPr id="1027" name="Picture 3" descr="C:\Users\schaefer\Documents\Weeds\lanscape\landscape 2\weedy fence row.jpg"/>
          <p:cNvPicPr>
            <a:picLocks noChangeAspect="1" noChangeArrowheads="1"/>
          </p:cNvPicPr>
          <p:nvPr/>
        </p:nvPicPr>
        <p:blipFill>
          <a:blip r:embed="rId3" cstate="print"/>
          <a:srcRect/>
          <a:stretch>
            <a:fillRect/>
          </a:stretch>
        </p:blipFill>
        <p:spPr bwMode="auto">
          <a:xfrm>
            <a:off x="6629400" y="2133600"/>
            <a:ext cx="2235352" cy="1676400"/>
          </a:xfrm>
          <a:prstGeom prst="rect">
            <a:avLst/>
          </a:prstGeom>
          <a:noFill/>
          <a:ln w="9525">
            <a:solidFill>
              <a:srgbClr val="000000"/>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Weed Control – Cultural </a:t>
            </a:r>
          </a:p>
        </p:txBody>
      </p:sp>
      <p:sp>
        <p:nvSpPr>
          <p:cNvPr id="27651" name="Rectangle 3"/>
          <p:cNvSpPr>
            <a:spLocks noGrp="1" noChangeArrowheads="1"/>
          </p:cNvSpPr>
          <p:nvPr>
            <p:ph type="body" idx="4294967295"/>
          </p:nvPr>
        </p:nvSpPr>
        <p:spPr bwMode="auto">
          <a:xfrm>
            <a:off x="609600" y="1447800"/>
            <a:ext cx="7467600" cy="4191000"/>
          </a:xfrm>
          <a:prstGeom prst="rect">
            <a:avLst/>
          </a:prstGeom>
          <a:ln>
            <a:miter lim="800000"/>
            <a:headEnd/>
            <a:tailEnd/>
          </a:ln>
        </p:spPr>
        <p:txBody>
          <a:bodyPr/>
          <a:lstStyle/>
          <a:p>
            <a:pPr marL="1200150" lvl="1" indent="-742950" eaLnBrk="1" hangingPunct="1">
              <a:lnSpc>
                <a:spcPct val="90000"/>
              </a:lnSpc>
              <a:buClr>
                <a:schemeClr val="tx1"/>
              </a:buClr>
              <a:buFont typeface="Arial" charset="0"/>
              <a:buNone/>
              <a:defRPr/>
            </a:pPr>
            <a:r>
              <a:rPr lang="en-US" sz="4000" b="1" dirty="0" smtClean="0">
                <a:latin typeface="Calibri" pitchFamily="34" charset="0"/>
              </a:rPr>
              <a:t>Altering the environment</a:t>
            </a:r>
          </a:p>
          <a:p>
            <a:pPr marL="1200150" lvl="1" indent="-347472" eaLnBrk="1" hangingPunct="1">
              <a:lnSpc>
                <a:spcPct val="90000"/>
              </a:lnSpc>
              <a:buFont typeface="Arial" pitchFamily="34" charset="0"/>
              <a:buChar char="•"/>
              <a:defRPr/>
            </a:pPr>
            <a:r>
              <a:rPr lang="en-US" sz="3600" dirty="0" smtClean="0">
                <a:latin typeface="Calibri" pitchFamily="34" charset="0"/>
              </a:rPr>
              <a:t>Crop rotation</a:t>
            </a:r>
          </a:p>
          <a:p>
            <a:pPr marL="1200150" lvl="1" indent="-347472" eaLnBrk="1" hangingPunct="1">
              <a:lnSpc>
                <a:spcPct val="90000"/>
              </a:lnSpc>
              <a:buFont typeface="Arial" pitchFamily="34" charset="0"/>
              <a:buChar char="•"/>
              <a:defRPr/>
            </a:pPr>
            <a:r>
              <a:rPr lang="en-US" sz="3600" dirty="0" smtClean="0">
                <a:latin typeface="Calibri" pitchFamily="34" charset="0"/>
              </a:rPr>
              <a:t>Cover crops and canopies</a:t>
            </a:r>
          </a:p>
          <a:p>
            <a:pPr marL="1200150" lvl="1" indent="-742950" eaLnBrk="1" hangingPunct="1">
              <a:lnSpc>
                <a:spcPct val="90000"/>
              </a:lnSpc>
              <a:buClr>
                <a:schemeClr val="tx1"/>
              </a:buClr>
              <a:buFontTx/>
              <a:buChar char="-"/>
              <a:defRPr/>
            </a:pPr>
            <a:endParaRPr lang="en-US" sz="4000" dirty="0" smtClean="0">
              <a:latin typeface="Calibri" pitchFamily="34" charset="0"/>
            </a:endParaRPr>
          </a:p>
          <a:p>
            <a:pPr lvl="1" eaLnBrk="1" hangingPunct="1">
              <a:lnSpc>
                <a:spcPct val="90000"/>
              </a:lnSpc>
              <a:buClr>
                <a:schemeClr val="tx1"/>
              </a:buClr>
              <a:defRPr/>
            </a:pPr>
            <a:endParaRPr lang="en-US" sz="4000" b="1" dirty="0" smtClean="0">
              <a:latin typeface="Calibri" pitchFamily="34" charset="0"/>
            </a:endParaRPr>
          </a:p>
        </p:txBody>
      </p:sp>
      <p:sp>
        <p:nvSpPr>
          <p:cNvPr id="53251" name="TextBox 5"/>
          <p:cNvSpPr txBox="1">
            <a:spLocks noChangeArrowheads="1"/>
          </p:cNvSpPr>
          <p:nvPr/>
        </p:nvSpPr>
        <p:spPr bwMode="auto">
          <a:xfrm>
            <a:off x="3733800" y="6475413"/>
            <a:ext cx="2895600" cy="230187"/>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900">
                <a:solidFill>
                  <a:srgbClr val="000000"/>
                </a:solidFill>
              </a:rPr>
              <a:t>Photos courtesy Laura Greiner</a:t>
            </a:r>
          </a:p>
        </p:txBody>
      </p:sp>
      <p:pic>
        <p:nvPicPr>
          <p:cNvPr id="53252" name="Picture 3"/>
          <p:cNvPicPr>
            <a:picLocks noChangeAspect="1" noChangeArrowheads="1"/>
          </p:cNvPicPr>
          <p:nvPr/>
        </p:nvPicPr>
        <p:blipFill>
          <a:blip r:embed="rId3" cstate="print"/>
          <a:srcRect/>
          <a:stretch>
            <a:fillRect/>
          </a:stretch>
        </p:blipFill>
        <p:spPr bwMode="auto">
          <a:xfrm>
            <a:off x="762000" y="4038600"/>
            <a:ext cx="3619500" cy="2406650"/>
          </a:xfrm>
          <a:prstGeom prst="rect">
            <a:avLst/>
          </a:prstGeom>
          <a:noFill/>
          <a:ln w="9525">
            <a:solidFill>
              <a:srgbClr val="000000"/>
            </a:solidFill>
            <a:miter lim="800000"/>
            <a:headEnd/>
            <a:tailEnd/>
          </a:ln>
        </p:spPr>
      </p:pic>
      <p:pic>
        <p:nvPicPr>
          <p:cNvPr id="53253" name="Picture 4"/>
          <p:cNvPicPr>
            <a:picLocks noChangeAspect="1" noChangeArrowheads="1"/>
          </p:cNvPicPr>
          <p:nvPr/>
        </p:nvPicPr>
        <p:blipFill>
          <a:blip r:embed="rId4" cstate="print"/>
          <a:srcRect/>
          <a:stretch>
            <a:fillRect/>
          </a:stretch>
        </p:blipFill>
        <p:spPr bwMode="auto">
          <a:xfrm>
            <a:off x="4724400" y="4038600"/>
            <a:ext cx="3659188" cy="2433638"/>
          </a:xfrm>
          <a:prstGeom prst="rect">
            <a:avLst/>
          </a:prstGeom>
          <a:noFill/>
          <a:ln w="9525">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Weed Control – Cultural </a:t>
            </a:r>
          </a:p>
        </p:txBody>
      </p:sp>
      <p:sp>
        <p:nvSpPr>
          <p:cNvPr id="27651" name="Rectangle 3"/>
          <p:cNvSpPr>
            <a:spLocks noGrp="1" noChangeArrowheads="1"/>
          </p:cNvSpPr>
          <p:nvPr>
            <p:ph type="body" idx="4294967295"/>
          </p:nvPr>
        </p:nvSpPr>
        <p:spPr bwMode="auto">
          <a:xfrm>
            <a:off x="609600" y="1447800"/>
            <a:ext cx="7467600" cy="4800600"/>
          </a:xfrm>
          <a:prstGeom prst="rect">
            <a:avLst/>
          </a:prstGeom>
          <a:ln>
            <a:miter lim="800000"/>
            <a:headEnd/>
            <a:tailEnd/>
          </a:ln>
        </p:spPr>
        <p:txBody>
          <a:bodyPr/>
          <a:lstStyle/>
          <a:p>
            <a:pPr marL="1200150" lvl="1" indent="-742950" eaLnBrk="1" hangingPunct="1">
              <a:lnSpc>
                <a:spcPct val="90000"/>
              </a:lnSpc>
              <a:buClr>
                <a:schemeClr val="tx1"/>
              </a:buClr>
              <a:buFont typeface="Arial" charset="0"/>
              <a:buNone/>
              <a:defRPr/>
            </a:pPr>
            <a:r>
              <a:rPr lang="en-US" sz="4000" b="1" dirty="0" smtClean="0">
                <a:latin typeface="Calibri" pitchFamily="34" charset="0"/>
              </a:rPr>
              <a:t>Giving crops competitive edge</a:t>
            </a:r>
          </a:p>
          <a:p>
            <a:pPr marL="1200150" lvl="1" indent="-347472" eaLnBrk="1" hangingPunct="1">
              <a:lnSpc>
                <a:spcPct val="90000"/>
              </a:lnSpc>
              <a:buFont typeface="Arial" pitchFamily="34" charset="0"/>
              <a:buChar char="•"/>
              <a:defRPr/>
            </a:pPr>
            <a:r>
              <a:rPr lang="en-US" sz="3200" dirty="0" smtClean="0">
                <a:latin typeface="Calibri" pitchFamily="34" charset="0"/>
              </a:rPr>
              <a:t>Narrow row spacing (soybeans)</a:t>
            </a:r>
          </a:p>
          <a:p>
            <a:pPr marL="1200150" lvl="1" indent="-347472" eaLnBrk="1" hangingPunct="1">
              <a:lnSpc>
                <a:spcPct val="90000"/>
              </a:lnSpc>
              <a:buFont typeface="Arial" pitchFamily="34" charset="0"/>
              <a:buChar char="•"/>
              <a:defRPr/>
            </a:pPr>
            <a:r>
              <a:rPr lang="en-US" sz="3200" dirty="0" smtClean="0">
                <a:latin typeface="Calibri" pitchFamily="34" charset="0"/>
              </a:rPr>
              <a:t>Proper planting date and seeding rate</a:t>
            </a:r>
          </a:p>
          <a:p>
            <a:pPr marL="1200150" lvl="1" indent="-347472" eaLnBrk="1" hangingPunct="1">
              <a:lnSpc>
                <a:spcPct val="90000"/>
              </a:lnSpc>
              <a:buFont typeface="Arial" pitchFamily="34" charset="0"/>
              <a:buChar char="•"/>
              <a:defRPr/>
            </a:pPr>
            <a:r>
              <a:rPr lang="en-US" sz="3200" dirty="0" smtClean="0">
                <a:latin typeface="Calibri" pitchFamily="34" charset="0"/>
              </a:rPr>
              <a:t>Using resistant varieties</a:t>
            </a:r>
          </a:p>
          <a:p>
            <a:pPr marL="1200150" lvl="1" indent="-347472" eaLnBrk="1" hangingPunct="1">
              <a:lnSpc>
                <a:spcPct val="90000"/>
              </a:lnSpc>
              <a:buFont typeface="Arial" pitchFamily="34" charset="0"/>
              <a:buChar char="•"/>
              <a:defRPr/>
            </a:pPr>
            <a:r>
              <a:rPr lang="en-US" sz="3200" dirty="0" smtClean="0">
                <a:latin typeface="Calibri" pitchFamily="34" charset="0"/>
              </a:rPr>
              <a:t>Insect control</a:t>
            </a:r>
          </a:p>
          <a:p>
            <a:pPr marL="1200150" lvl="1" indent="-347472" eaLnBrk="1" hangingPunct="1">
              <a:lnSpc>
                <a:spcPct val="90000"/>
              </a:lnSpc>
              <a:buFont typeface="Arial" pitchFamily="34" charset="0"/>
              <a:buChar char="•"/>
              <a:defRPr/>
            </a:pPr>
            <a:r>
              <a:rPr lang="en-US" sz="3200" dirty="0" smtClean="0">
                <a:latin typeface="Calibri" pitchFamily="34" charset="0"/>
              </a:rPr>
              <a:t>Adequate soil fertility</a:t>
            </a:r>
          </a:p>
          <a:p>
            <a:pPr marL="1200150" lvl="1" indent="-347472" eaLnBrk="1" hangingPunct="1">
              <a:lnSpc>
                <a:spcPct val="90000"/>
              </a:lnSpc>
              <a:buFont typeface="Arial" pitchFamily="34" charset="0"/>
              <a:buChar char="•"/>
              <a:defRPr/>
            </a:pPr>
            <a:r>
              <a:rPr lang="en-US" sz="3200" dirty="0" smtClean="0">
                <a:latin typeface="Calibri" pitchFamily="34" charset="0"/>
              </a:rPr>
              <a:t>Adequate drainage</a:t>
            </a:r>
          </a:p>
          <a:p>
            <a:pPr marL="1200150" lvl="1" indent="-347472" eaLnBrk="1" hangingPunct="1">
              <a:lnSpc>
                <a:spcPct val="90000"/>
              </a:lnSpc>
              <a:buFont typeface="Arial" pitchFamily="34" charset="0"/>
              <a:buChar char="•"/>
              <a:defRPr/>
            </a:pPr>
            <a:r>
              <a:rPr lang="en-US" sz="3200" dirty="0" smtClean="0">
                <a:latin typeface="Calibri" pitchFamily="34" charset="0"/>
              </a:rPr>
              <a:t>Seed treatments (soybeans)</a:t>
            </a:r>
            <a:endParaRPr lang="en-US" sz="4000" b="1" dirty="0" smtClean="0">
              <a:latin typeface="Calibri" pitchFamily="34" charset="0"/>
            </a:endParaRPr>
          </a:p>
        </p:txBody>
      </p:sp>
      <p:pic>
        <p:nvPicPr>
          <p:cNvPr id="4" name="Picture 2" descr="C:\Users\schaefer\Documents\Weeds\lanscape\residual corn.JPG"/>
          <p:cNvPicPr>
            <a:picLocks noChangeAspect="1" noChangeArrowheads="1"/>
          </p:cNvPicPr>
          <p:nvPr/>
        </p:nvPicPr>
        <p:blipFill>
          <a:blip r:embed="rId3" cstate="print"/>
          <a:srcRect/>
          <a:stretch>
            <a:fillRect/>
          </a:stretch>
        </p:blipFill>
        <p:spPr bwMode="auto">
          <a:xfrm>
            <a:off x="6248400" y="3657600"/>
            <a:ext cx="2659063" cy="1930637"/>
          </a:xfrm>
          <a:prstGeom prst="rect">
            <a:avLst/>
          </a:prstGeom>
          <a:noFill/>
          <a:ln>
            <a:solidFill>
              <a:srgbClr val="000000"/>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nchor="ctr"/>
          <a:lstStyle/>
          <a:p>
            <a:pPr eaLnBrk="1" hangingPunct="1"/>
            <a:r>
              <a:rPr lang="en-US" sz="4400" dirty="0" smtClean="0">
                <a:latin typeface="Calibri" pitchFamily="34" charset="0"/>
              </a:rPr>
              <a:t>Weed Control – Mechanical </a:t>
            </a:r>
          </a:p>
        </p:txBody>
      </p:sp>
      <p:sp>
        <p:nvSpPr>
          <p:cNvPr id="4" name="Rectangle 3"/>
          <p:cNvSpPr txBox="1">
            <a:spLocks noChangeArrowheads="1"/>
          </p:cNvSpPr>
          <p:nvPr/>
        </p:nvSpPr>
        <p:spPr bwMode="auto">
          <a:xfrm>
            <a:off x="685800" y="1524000"/>
            <a:ext cx="8153400" cy="4191000"/>
          </a:xfrm>
          <a:prstGeom prst="rect">
            <a:avLst/>
          </a:prstGeom>
          <a:noFill/>
          <a:ln>
            <a:miter lim="800000"/>
            <a:headEnd/>
            <a:tailEnd/>
          </a:ln>
        </p:spPr>
        <p:txBody>
          <a:bodyPr/>
          <a:lstStyle/>
          <a:p>
            <a:pPr marL="285750" fontAlgn="base">
              <a:lnSpc>
                <a:spcPct val="90000"/>
              </a:lnSpc>
              <a:spcBef>
                <a:spcPct val="20000"/>
              </a:spcBef>
              <a:spcAft>
                <a:spcPct val="0"/>
              </a:spcAft>
              <a:buClr>
                <a:srgbClr val="FFFFCC"/>
              </a:buClr>
              <a:defRPr/>
            </a:pPr>
            <a:r>
              <a:rPr lang="en-US" sz="4000" b="1" kern="0" dirty="0">
                <a:solidFill>
                  <a:srgbClr val="000000"/>
                </a:solidFill>
                <a:latin typeface="Calibri" pitchFamily="34" charset="0"/>
              </a:rPr>
              <a:t>Physical disruption of the environment</a:t>
            </a:r>
          </a:p>
          <a:p>
            <a:pPr marL="742950" lvl="1" indent="-285750" fontAlgn="base">
              <a:lnSpc>
                <a:spcPct val="90000"/>
              </a:lnSpc>
              <a:spcBef>
                <a:spcPct val="20000"/>
              </a:spcBef>
              <a:spcAft>
                <a:spcPct val="0"/>
              </a:spcAft>
              <a:buFont typeface="Arial" pitchFamily="34" charset="0"/>
              <a:buChar char="•"/>
              <a:defRPr/>
            </a:pPr>
            <a:r>
              <a:rPr lang="en-US" sz="3600" kern="0" dirty="0">
                <a:solidFill>
                  <a:srgbClr val="000000"/>
                </a:solidFill>
                <a:latin typeface="Calibri" pitchFamily="34" charset="0"/>
              </a:rPr>
              <a:t>Tillage (both vegetative and seed)</a:t>
            </a:r>
          </a:p>
          <a:p>
            <a:pPr marL="742950" lvl="1" indent="-285750" fontAlgn="base">
              <a:lnSpc>
                <a:spcPct val="90000"/>
              </a:lnSpc>
              <a:spcBef>
                <a:spcPct val="20000"/>
              </a:spcBef>
              <a:spcAft>
                <a:spcPct val="0"/>
              </a:spcAft>
              <a:buFont typeface="Arial" pitchFamily="34" charset="0"/>
              <a:buChar char="•"/>
              <a:defRPr/>
            </a:pPr>
            <a:r>
              <a:rPr lang="en-US" sz="3600" kern="0" dirty="0">
                <a:solidFill>
                  <a:srgbClr val="000000"/>
                </a:solidFill>
                <a:latin typeface="Calibri" pitchFamily="34" charset="0"/>
              </a:rPr>
              <a:t>Cultivation and rotary hoeing</a:t>
            </a:r>
          </a:p>
          <a:p>
            <a:pPr marL="742950" lvl="1" indent="-285750" fontAlgn="base">
              <a:lnSpc>
                <a:spcPct val="90000"/>
              </a:lnSpc>
              <a:spcBef>
                <a:spcPct val="20000"/>
              </a:spcBef>
              <a:spcAft>
                <a:spcPct val="0"/>
              </a:spcAft>
              <a:buFont typeface="Arial" pitchFamily="34" charset="0"/>
              <a:buChar char="•"/>
              <a:defRPr/>
            </a:pPr>
            <a:r>
              <a:rPr lang="en-US" sz="3600" kern="0" dirty="0">
                <a:solidFill>
                  <a:srgbClr val="000000"/>
                </a:solidFill>
                <a:latin typeface="Calibri" pitchFamily="34" charset="0"/>
              </a:rPr>
              <a:t>Mowing</a:t>
            </a:r>
          </a:p>
          <a:p>
            <a:pPr marL="742950" lvl="1" indent="-285750" fontAlgn="base">
              <a:lnSpc>
                <a:spcPct val="90000"/>
              </a:lnSpc>
              <a:spcBef>
                <a:spcPct val="20000"/>
              </a:spcBef>
              <a:spcAft>
                <a:spcPct val="0"/>
              </a:spcAft>
              <a:buFont typeface="Arial" pitchFamily="34" charset="0"/>
              <a:buChar char="•"/>
              <a:defRPr/>
            </a:pPr>
            <a:r>
              <a:rPr lang="en-US" sz="3600" dirty="0">
                <a:solidFill>
                  <a:srgbClr val="000000"/>
                </a:solidFill>
                <a:latin typeface="Calibri" pitchFamily="34" charset="0"/>
              </a:rPr>
              <a:t>Mulching</a:t>
            </a:r>
            <a:endParaRPr lang="en-US" sz="3600" kern="0" dirty="0">
              <a:solidFill>
                <a:srgbClr val="000000"/>
              </a:solidFill>
              <a:latin typeface="Calibri" pitchFamily="34" charset="0"/>
            </a:endParaRPr>
          </a:p>
          <a:p>
            <a:pPr marL="742950" lvl="1" indent="-285750" fontAlgn="base">
              <a:lnSpc>
                <a:spcPct val="90000"/>
              </a:lnSpc>
              <a:spcBef>
                <a:spcPct val="20000"/>
              </a:spcBef>
              <a:spcAft>
                <a:spcPct val="0"/>
              </a:spcAft>
              <a:buClr>
                <a:srgbClr val="FFFFCC"/>
              </a:buClr>
              <a:buFontTx/>
              <a:buChar char="-"/>
              <a:defRPr/>
            </a:pPr>
            <a:endParaRPr lang="en-US" sz="4000" b="1" kern="0" dirty="0">
              <a:solidFill>
                <a:srgbClr val="000000"/>
              </a:solidFill>
              <a:latin typeface="Calibri" pitchFamily="34" charset="0"/>
            </a:endParaRPr>
          </a:p>
        </p:txBody>
      </p:sp>
      <p:pic>
        <p:nvPicPr>
          <p:cNvPr id="2050" name="Picture 2" descr="C:\Users\schaefer\Documents\old photos\mulching.jpg"/>
          <p:cNvPicPr>
            <a:picLocks noChangeAspect="1" noChangeArrowheads="1"/>
          </p:cNvPicPr>
          <p:nvPr/>
        </p:nvPicPr>
        <p:blipFill>
          <a:blip r:embed="rId3" cstate="print"/>
          <a:srcRect/>
          <a:stretch>
            <a:fillRect/>
          </a:stretch>
        </p:blipFill>
        <p:spPr bwMode="auto">
          <a:xfrm>
            <a:off x="5334000" y="4114800"/>
            <a:ext cx="3251421" cy="2438400"/>
          </a:xfrm>
          <a:prstGeom prst="rect">
            <a:avLst/>
          </a:prstGeom>
          <a:noFill/>
          <a:ln>
            <a:solidFill>
              <a:srgbClr val="000000"/>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Nightfall design template">
  <a:themeElements>
    <a:clrScheme name="">
      <a:dk1>
        <a:srgbClr val="005A58"/>
      </a:dk1>
      <a:lt1>
        <a:srgbClr val="FFFFCC"/>
      </a:lt1>
      <a:dk2>
        <a:srgbClr val="0099CC"/>
      </a:dk2>
      <a:lt2>
        <a:srgbClr val="FFFF66"/>
      </a:lt2>
      <a:accent1>
        <a:srgbClr val="256487"/>
      </a:accent1>
      <a:accent2>
        <a:srgbClr val="6D6FC7"/>
      </a:accent2>
      <a:accent3>
        <a:srgbClr val="AACAE2"/>
      </a:accent3>
      <a:accent4>
        <a:srgbClr val="DADAAE"/>
      </a:accent4>
      <a:accent5>
        <a:srgbClr val="ACB8C3"/>
      </a:accent5>
      <a:accent6>
        <a:srgbClr val="6264B4"/>
      </a:accent6>
      <a:hlink>
        <a:srgbClr val="85A8FF"/>
      </a:hlink>
      <a:folHlink>
        <a:srgbClr val="FFFFFF"/>
      </a:folHlink>
    </a:clrScheme>
    <a:fontScheme name="Nightfall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ightfall design template 1">
        <a:dk1>
          <a:srgbClr val="336699"/>
        </a:dk1>
        <a:lt1>
          <a:srgbClr val="FFFFFF"/>
        </a:lt1>
        <a:dk2>
          <a:srgbClr val="969696"/>
        </a:dk2>
        <a:lt2>
          <a:srgbClr val="E3EBF1"/>
        </a:lt2>
        <a:accent1>
          <a:srgbClr val="003399"/>
        </a:accent1>
        <a:accent2>
          <a:srgbClr val="59A7E1"/>
        </a:accent2>
        <a:accent3>
          <a:srgbClr val="C9C9C9"/>
        </a:accent3>
        <a:accent4>
          <a:srgbClr val="DADADA"/>
        </a:accent4>
        <a:accent5>
          <a:srgbClr val="AAADCA"/>
        </a:accent5>
        <a:accent6>
          <a:srgbClr val="5097CC"/>
        </a:accent6>
        <a:hlink>
          <a:srgbClr val="66CCFF"/>
        </a:hlink>
        <a:folHlink>
          <a:srgbClr val="F8F8F8"/>
        </a:folHlink>
      </a:clrScheme>
      <a:clrMap bg1="dk2" tx1="lt1" bg2="dk1" tx2="lt2" accent1="accent1" accent2="accent2" accent3="accent3" accent4="accent4" accent5="accent5" accent6="accent6" hlink="hlink" folHlink="folHlink"/>
    </a:extraClrScheme>
    <a:extraClrScheme>
      <a:clrScheme name="Nightfall design template 2">
        <a:dk1>
          <a:srgbClr val="2D2015"/>
        </a:dk1>
        <a:lt1>
          <a:srgbClr val="FFFFFF"/>
        </a:lt1>
        <a:dk2>
          <a:srgbClr val="A17A4B"/>
        </a:dk2>
        <a:lt2>
          <a:srgbClr val="DFC08D"/>
        </a:lt2>
        <a:accent1>
          <a:srgbClr val="8C7B70"/>
        </a:accent1>
        <a:accent2>
          <a:srgbClr val="354FBB"/>
        </a:accent2>
        <a:accent3>
          <a:srgbClr val="CDBEB1"/>
        </a:accent3>
        <a:accent4>
          <a:srgbClr val="DADADA"/>
        </a:accent4>
        <a:accent5>
          <a:srgbClr val="C5BFBB"/>
        </a:accent5>
        <a:accent6>
          <a:srgbClr val="2F47A9"/>
        </a:accent6>
        <a:hlink>
          <a:srgbClr val="CCB400"/>
        </a:hlink>
        <a:folHlink>
          <a:srgbClr val="BEC9CA"/>
        </a:folHlink>
      </a:clrScheme>
      <a:clrMap bg1="dk2" tx1="lt1" bg2="dk1" tx2="lt2" accent1="accent1" accent2="accent2" accent3="accent3" accent4="accent4" accent5="accent5" accent6="accent6" hlink="hlink" folHlink="folHlink"/>
    </a:extraClrScheme>
    <a:extraClrScheme>
      <a:clrScheme name="Nightfall design template 3">
        <a:dk1>
          <a:srgbClr val="777777"/>
        </a:dk1>
        <a:lt1>
          <a:srgbClr val="FFFFFF"/>
        </a:lt1>
        <a:dk2>
          <a:srgbClr val="A1A496"/>
        </a:dk2>
        <a:lt2>
          <a:srgbClr val="D1D1CB"/>
        </a:lt2>
        <a:accent1>
          <a:srgbClr val="909082"/>
        </a:accent1>
        <a:accent2>
          <a:srgbClr val="6484C4"/>
        </a:accent2>
        <a:accent3>
          <a:srgbClr val="CDCFC9"/>
        </a:accent3>
        <a:accent4>
          <a:srgbClr val="DADADA"/>
        </a:accent4>
        <a:accent5>
          <a:srgbClr val="C6C6C1"/>
        </a:accent5>
        <a:accent6>
          <a:srgbClr val="5A77B1"/>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ghtfall design template 4">
        <a:dk1>
          <a:srgbClr val="3E3E5C"/>
        </a:dk1>
        <a:lt1>
          <a:srgbClr val="FFFFFF"/>
        </a:lt1>
        <a:dk2>
          <a:srgbClr val="819DC5"/>
        </a:dk2>
        <a:lt2>
          <a:srgbClr val="FFFFFF"/>
        </a:lt2>
        <a:accent1>
          <a:srgbClr val="60597B"/>
        </a:accent1>
        <a:accent2>
          <a:srgbClr val="6666FF"/>
        </a:accent2>
        <a:accent3>
          <a:srgbClr val="C1CCD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ghtfall design template 5">
        <a:dk1>
          <a:srgbClr val="005A58"/>
        </a:dk1>
        <a:lt1>
          <a:srgbClr val="99CCFF"/>
        </a:lt1>
        <a:dk2>
          <a:srgbClr val="0099CC"/>
        </a:dk2>
        <a:lt2>
          <a:srgbClr val="CCECFF"/>
        </a:lt2>
        <a:accent1>
          <a:srgbClr val="256487"/>
        </a:accent1>
        <a:accent2>
          <a:srgbClr val="6D6FC7"/>
        </a:accent2>
        <a:accent3>
          <a:srgbClr val="AACAE2"/>
        </a:accent3>
        <a:accent4>
          <a:srgbClr val="82AEDA"/>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
      <a:clrScheme name="Nightfall design template 6">
        <a:dk1>
          <a:srgbClr val="B2B2B2"/>
        </a:dk1>
        <a:lt1>
          <a:srgbClr val="DEF6F1"/>
        </a:lt1>
        <a:dk2>
          <a:srgbClr val="FFFFFF"/>
        </a:dk2>
        <a:lt2>
          <a:srgbClr val="969696"/>
        </a:lt2>
        <a:accent1>
          <a:srgbClr val="FFFFFF"/>
        </a:accent1>
        <a:accent2>
          <a:srgbClr val="8DC6FF"/>
        </a:accent2>
        <a:accent3>
          <a:srgbClr val="ECFAF7"/>
        </a:accent3>
        <a:accent4>
          <a:srgbClr val="979797"/>
        </a:accent4>
        <a:accent5>
          <a:srgbClr val="FFFFFF"/>
        </a:accent5>
        <a:accent6>
          <a:srgbClr val="7FB3E7"/>
        </a:accent6>
        <a:hlink>
          <a:srgbClr val="0066CC"/>
        </a:hlink>
        <a:folHlink>
          <a:srgbClr val="C80000"/>
        </a:folHlink>
      </a:clrScheme>
      <a:clrMap bg1="lt1" tx1="dk1" bg2="lt2" tx2="dk2" accent1="accent1" accent2="accent2" accent3="accent3" accent4="accent4" accent5="accent5" accent6="accent6" hlink="hlink" folHlink="folHlink"/>
    </a:extraClrScheme>
    <a:extraClrScheme>
      <a:clrScheme name="Nightfall design template 7">
        <a:dk1>
          <a:srgbClr val="777777"/>
        </a:dk1>
        <a:lt1>
          <a:srgbClr val="CCFFFF"/>
        </a:lt1>
        <a:dk2>
          <a:srgbClr val="CCECFF"/>
        </a:dk2>
        <a:lt2>
          <a:srgbClr val="99CCFF"/>
        </a:lt2>
        <a:accent1>
          <a:srgbClr val="99CCFF"/>
        </a:accent1>
        <a:accent2>
          <a:srgbClr val="003399"/>
        </a:accent2>
        <a:accent3>
          <a:srgbClr val="E2F4FF"/>
        </a:accent3>
        <a:accent4>
          <a:srgbClr val="AEDADA"/>
        </a:accent4>
        <a:accent5>
          <a:srgbClr val="CAE2FF"/>
        </a:accent5>
        <a:accent6>
          <a:srgbClr val="002D8A"/>
        </a:accent6>
        <a:hlink>
          <a:srgbClr val="FF5050"/>
        </a:hlink>
        <a:folHlink>
          <a:srgbClr val="003399"/>
        </a:folHlink>
      </a:clrScheme>
      <a:clrMap bg1="dk2" tx1="lt1" bg2="dk1" tx2="lt2" accent1="accent1" accent2="accent2" accent3="accent3" accent4="accent4" accent5="accent5" accent6="accent6" hlink="hlink" folHlink="folHlink"/>
    </a:extraClrScheme>
    <a:extraClrScheme>
      <a:clrScheme name="Nightfall design template 8">
        <a:dk1>
          <a:srgbClr val="F8F8F8"/>
        </a:dk1>
        <a:lt1>
          <a:srgbClr val="FFFFFF"/>
        </a:lt1>
        <a:dk2>
          <a:srgbClr val="DDDDDD"/>
        </a:dk2>
        <a:lt2>
          <a:srgbClr val="333333"/>
        </a:lt2>
        <a:accent1>
          <a:srgbClr val="C0C0C0"/>
        </a:accent1>
        <a:accent2>
          <a:srgbClr val="808080"/>
        </a:accent2>
        <a:accent3>
          <a:srgbClr val="FFFFFF"/>
        </a:accent3>
        <a:accent4>
          <a:srgbClr val="D4D4D4"/>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Nightfall design template 9">
        <a:dk1>
          <a:srgbClr val="5C1F00"/>
        </a:dk1>
        <a:lt1>
          <a:srgbClr val="FFF8EB"/>
        </a:lt1>
        <a:dk2>
          <a:srgbClr val="FFEBD7"/>
        </a:dk2>
        <a:lt2>
          <a:srgbClr val="FFFFF7"/>
        </a:lt2>
        <a:accent1>
          <a:srgbClr val="CC3300"/>
        </a:accent1>
        <a:accent2>
          <a:srgbClr val="BE7960"/>
        </a:accent2>
        <a:accent3>
          <a:srgbClr val="FFF3E8"/>
        </a:accent3>
        <a:accent4>
          <a:srgbClr val="DAD4C9"/>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ghtfall design template 10">
        <a:dk1>
          <a:srgbClr val="969696"/>
        </a:dk1>
        <a:lt1>
          <a:srgbClr val="F8F8F8"/>
        </a:lt1>
        <a:dk2>
          <a:srgbClr val="DDDDDD"/>
        </a:dk2>
        <a:lt2>
          <a:srgbClr val="CC9900"/>
        </a:lt2>
        <a:accent1>
          <a:srgbClr val="DFBB05"/>
        </a:accent1>
        <a:accent2>
          <a:srgbClr val="FF9966"/>
        </a:accent2>
        <a:accent3>
          <a:srgbClr val="EBEBEB"/>
        </a:accent3>
        <a:accent4>
          <a:srgbClr val="D4D4D4"/>
        </a:accent4>
        <a:accent5>
          <a:srgbClr val="ECDAAA"/>
        </a:accent5>
        <a:accent6>
          <a:srgbClr val="E78A5C"/>
        </a:accent6>
        <a:hlink>
          <a:srgbClr val="CC3300"/>
        </a:hlink>
        <a:folHlink>
          <a:srgbClr val="003399"/>
        </a:folHlink>
      </a:clrScheme>
      <a:clrMap bg1="dk2" tx1="lt1" bg2="dk1" tx2="lt2" accent1="accent1" accent2="accent2" accent3="accent3" accent4="accent4" accent5="accent5" accent6="accent6" hlink="hlink" folHlink="folHlink"/>
    </a:extraClrScheme>
    <a:extraClrScheme>
      <a:clrScheme name="Nightfall design template 11">
        <a:dk1>
          <a:srgbClr val="808080"/>
        </a:dk1>
        <a:lt1>
          <a:srgbClr val="F8F8F8"/>
        </a:lt1>
        <a:dk2>
          <a:srgbClr val="EAEAEA"/>
        </a:dk2>
        <a:lt2>
          <a:srgbClr val="FFFFFF"/>
        </a:lt2>
        <a:accent1>
          <a:srgbClr val="99CCFF"/>
        </a:accent1>
        <a:accent2>
          <a:srgbClr val="9999FF"/>
        </a:accent2>
        <a:accent3>
          <a:srgbClr val="F3F3F3"/>
        </a:accent3>
        <a:accent4>
          <a:srgbClr val="D4D4D4"/>
        </a:accent4>
        <a:accent5>
          <a:srgbClr val="CAE2FF"/>
        </a:accent5>
        <a:accent6>
          <a:srgbClr val="8A8AE7"/>
        </a:accent6>
        <a:hlink>
          <a:srgbClr val="3333CC"/>
        </a:hlink>
        <a:folHlink>
          <a:srgbClr val="8927FF"/>
        </a:folHlink>
      </a:clrScheme>
      <a:clrMap bg1="dk2" tx1="lt1" bg2="dk1" tx2="lt2" accent1="accent1" accent2="accent2" accent3="accent3" accent4="accent4" accent5="accent5" accent6="accent6" hlink="hlink" folHlink="folHlink"/>
    </a:extraClrScheme>
    <a:extraClrScheme>
      <a:clrScheme name="Nightfall design template 12">
        <a:dk1>
          <a:srgbClr val="003366"/>
        </a:dk1>
        <a:lt1>
          <a:srgbClr val="FFFFFF"/>
        </a:lt1>
        <a:dk2>
          <a:srgbClr val="0000FF"/>
        </a:dk2>
        <a:lt2>
          <a:srgbClr val="CCECFF"/>
        </a:lt2>
        <a:accent1>
          <a:srgbClr val="3366CC"/>
        </a:accent1>
        <a:accent2>
          <a:srgbClr val="004570"/>
        </a:accent2>
        <a:accent3>
          <a:srgbClr val="AAAAFF"/>
        </a:accent3>
        <a:accent4>
          <a:srgbClr val="DADADA"/>
        </a:accent4>
        <a:accent5>
          <a:srgbClr val="ADB8E2"/>
        </a:accent5>
        <a:accent6>
          <a:srgbClr val="003E65"/>
        </a:accent6>
        <a:hlink>
          <a:srgbClr val="99CCFF"/>
        </a:hlink>
        <a:folHlink>
          <a:srgbClr val="FFE701"/>
        </a:folHlink>
      </a:clrScheme>
      <a:clrMap bg1="dk2" tx1="lt1" bg2="dk1" tx2="lt2" accent1="accent1" accent2="accent2" accent3="accent3" accent4="accent4" accent5="accent5" accent6="accent6" hlink="hlink" folHlink="folHlink"/>
    </a:extraClrScheme>
    <a:extraClrScheme>
      <a:clrScheme name="Nightfall design template 13">
        <a:dk1>
          <a:srgbClr val="808080"/>
        </a:dk1>
        <a:lt1>
          <a:srgbClr val="FFFFFF"/>
        </a:lt1>
        <a:dk2>
          <a:srgbClr val="CCCCFF"/>
        </a:dk2>
        <a:lt2>
          <a:srgbClr val="F8F8F8"/>
        </a:lt2>
        <a:accent1>
          <a:srgbClr val="85ADDD"/>
        </a:accent1>
        <a:accent2>
          <a:srgbClr val="333399"/>
        </a:accent2>
        <a:accent3>
          <a:srgbClr val="E2E2FF"/>
        </a:accent3>
        <a:accent4>
          <a:srgbClr val="DADADA"/>
        </a:accent4>
        <a:accent5>
          <a:srgbClr val="C2D3EB"/>
        </a:accent5>
        <a:accent6>
          <a:srgbClr val="2D2D8A"/>
        </a:accent6>
        <a:hlink>
          <a:srgbClr val="0250C2"/>
        </a:hlink>
        <a:folHlink>
          <a:srgbClr val="FFCC00"/>
        </a:folHlink>
      </a:clrScheme>
      <a:clrMap bg1="dk2" tx1="lt1" bg2="dk1" tx2="lt2" accent1="accent1" accent2="accent2" accent3="accent3" accent4="accent4" accent5="accent5" accent6="accent6" hlink="hlink" folHlink="folHlink"/>
    </a:extraClrScheme>
    <a:extraClrScheme>
      <a:clrScheme name="Nightfall design template 14">
        <a:dk1>
          <a:srgbClr val="005A58"/>
        </a:dk1>
        <a:lt1>
          <a:srgbClr val="99CCFF"/>
        </a:lt1>
        <a:dk2>
          <a:srgbClr val="0099CC"/>
        </a:dk2>
        <a:lt2>
          <a:srgbClr val="FFFF66"/>
        </a:lt2>
        <a:accent1>
          <a:srgbClr val="256487"/>
        </a:accent1>
        <a:accent2>
          <a:srgbClr val="6D6FC7"/>
        </a:accent2>
        <a:accent3>
          <a:srgbClr val="AACAE2"/>
        </a:accent3>
        <a:accent4>
          <a:srgbClr val="82AEDA"/>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
      <a:clrScheme name="Nightfall design template 15">
        <a:dk1>
          <a:srgbClr val="005A58"/>
        </a:dk1>
        <a:lt1>
          <a:srgbClr val="66FFFF"/>
        </a:lt1>
        <a:dk2>
          <a:srgbClr val="0099CC"/>
        </a:dk2>
        <a:lt2>
          <a:srgbClr val="FFFF66"/>
        </a:lt2>
        <a:accent1>
          <a:srgbClr val="256487"/>
        </a:accent1>
        <a:accent2>
          <a:srgbClr val="6D6FC7"/>
        </a:accent2>
        <a:accent3>
          <a:srgbClr val="AACAE2"/>
        </a:accent3>
        <a:accent4>
          <a:srgbClr val="56DADA"/>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
      <a:clrScheme name="Nightfall design template 16">
        <a:dk1>
          <a:srgbClr val="005A58"/>
        </a:dk1>
        <a:lt1>
          <a:srgbClr val="00FFCC"/>
        </a:lt1>
        <a:dk2>
          <a:srgbClr val="0099CC"/>
        </a:dk2>
        <a:lt2>
          <a:srgbClr val="FFFF66"/>
        </a:lt2>
        <a:accent1>
          <a:srgbClr val="256487"/>
        </a:accent1>
        <a:accent2>
          <a:srgbClr val="6D6FC7"/>
        </a:accent2>
        <a:accent3>
          <a:srgbClr val="AACAE2"/>
        </a:accent3>
        <a:accent4>
          <a:srgbClr val="00DAAE"/>
        </a:accent4>
        <a:accent5>
          <a:srgbClr val="ACB8C3"/>
        </a:accent5>
        <a:accent6>
          <a:srgbClr val="6264B4"/>
        </a:accent6>
        <a:hlink>
          <a:srgbClr val="85A8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1437</TotalTime>
  <Words>1999</Words>
  <Application>Microsoft Macintosh PowerPoint</Application>
  <PresentationFormat>On-screen Show (4:3)</PresentationFormat>
  <Paragraphs>172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Nightfall design template</vt:lpstr>
      <vt:lpstr>Managing Weeds</vt:lpstr>
      <vt:lpstr>PowerPoint Presentation</vt:lpstr>
      <vt:lpstr>Maximize profit</vt:lpstr>
      <vt:lpstr>Proper identification</vt:lpstr>
      <vt:lpstr>PowerPoint Presentation</vt:lpstr>
      <vt:lpstr>Weed Control – Prevention </vt:lpstr>
      <vt:lpstr>Weed Control – Cultural </vt:lpstr>
      <vt:lpstr>Weed Control – Cultural </vt:lpstr>
      <vt:lpstr>Weed Control – Mechanical </vt:lpstr>
      <vt:lpstr>Weed Control - Chemical</vt:lpstr>
      <vt:lpstr>Herbicide Decisions</vt:lpstr>
      <vt:lpstr>Herbicide Decisions</vt:lpstr>
      <vt:lpstr>Selecting Herbicides</vt:lpstr>
      <vt:lpstr>Selecting Herbicides</vt:lpstr>
      <vt:lpstr>Herbicide Classes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 Management options for weeds</dc:title>
  <dc:creator>dsmuelle</dc:creator>
  <cp:lastModifiedBy>Brandy VanDeWalle</cp:lastModifiedBy>
  <cp:revision>108</cp:revision>
  <dcterms:created xsi:type="dcterms:W3CDTF">2010-07-06T16:26:52Z</dcterms:created>
  <dcterms:modified xsi:type="dcterms:W3CDTF">2014-05-20T18:28:06Z</dcterms:modified>
</cp:coreProperties>
</file>